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80B1D6-D471-4693-A2B1-54A9A6291C86}" type="datetime2">
              <a:rPr lang="zh-TW" altLang="en-US" smtClean="0">
                <a:latin typeface="+mn-ea"/>
              </a:rPr>
              <a:t>2021年10月4日</a:t>
            </a:fld>
            <a:endParaRPr lang="zh-TW" altLang="en-US" dirty="0">
              <a:latin typeface="+mn-ea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en-US" altLang="zh-TW" smtClean="0">
                <a:latin typeface="+mn-ea"/>
              </a:rPr>
              <a:t>‹#›</a:t>
            </a:fld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EA027A95-8984-4ED1-931A-6EE29F557E13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763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文字預留位置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9" name="圖片預留位置 8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1" name="圖片預留位置 10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1" name="圖片預留位置 20" descr="要新增影像的空白預留位置。按一下預留位置，然後選取您要新增的影像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EDA580-7684-4325-91FA-84060BADCAFA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F4434E-16C8-4491-BCB9-51326E89E6D7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32A3791-20D3-465F-9D37-A24388DA7900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47C788-9A9B-4D5B-A672-1557A016884B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B2F671-CB56-482C-A874-6DD0D30B0AD9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615FAB-A8F2-4CD7-9B7C-B3A6E3F400B6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49FEC1-D4F1-4EFD-9D6B-F727A22DB7DC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5AF0BB-8303-4DE7-B128-896C5E841516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2" name="圖片預留位置 11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46F13A-9C43-4FED-B8D2-D4D3E35C462C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1838893D-8C29-44BD-A3B2-9EB053370F25}" type="datetime2">
              <a:rPr lang="zh-TW" altLang="en-US" smtClean="0"/>
              <a:pPr/>
              <a:t>2021年10月4日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89D71E3-7D81-4C24-B9D8-6B108755C64C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188640"/>
            <a:ext cx="8786192" cy="5040560"/>
          </a:xfrm>
        </p:spPr>
        <p:txBody>
          <a:bodyPr rtlCol="0">
            <a:normAutofit/>
          </a:bodyPr>
          <a:lstStyle/>
          <a:p>
            <a:r>
              <a:rPr lang="zh-TW" altLang="en-US" sz="3200" b="1" dirty="0">
                <a:latin typeface="Arial" panose="020B0604020202020204" pitchFamily="34" charset="0"/>
                <a:sym typeface="Arial" panose="020B0604020202020204" pitchFamily="34" charset="0"/>
              </a:rPr>
              <a:t>水生植物可以分為：</a:t>
            </a:r>
          </a:p>
          <a:p>
            <a:endParaRPr lang="zh-TW" altLang="en-US" sz="3200" b="1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TW" altLang="en-US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</a:p>
          <a:p>
            <a:r>
              <a:rPr lang="zh-TW" altLang="en-US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</a:p>
          <a:p>
            <a:r>
              <a:rPr lang="zh-TW" altLang="en-US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</a:p>
          <a:p>
            <a:r>
              <a:rPr lang="zh-TW" altLang="en-US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  <a:endParaRPr lang="zh-TW" altLang="en-US" dirty="0">
              <a:latin typeface="Arial" panose="020B0604020202020204" pitchFamily="34" charset="0"/>
              <a:ea typeface="細明體" panose="02020509000000000000" pitchFamily="49" charset="-120"/>
              <a:sym typeface="Arial" panose="020B0604020202020204" pitchFamily="34" charset="0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68415E85-B3E6-4DD7-AB04-6554307D77C6}"/>
              </a:ext>
            </a:extLst>
          </p:cNvPr>
          <p:cNvSpPr/>
          <p:nvPr/>
        </p:nvSpPr>
        <p:spPr>
          <a:xfrm>
            <a:off x="1127448" y="836712"/>
            <a:ext cx="1584176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>
                <a:solidFill>
                  <a:srgbClr val="404040"/>
                </a:solidFill>
                <a:latin typeface="Arial" panose="020B0604020202020204" pitchFamily="34" charset="0"/>
                <a:ea typeface="細明體" panose="02020509000000000000" pitchFamily="49" charset="-120"/>
                <a:sym typeface="Arial" panose="020B0604020202020204" pitchFamily="34" charset="0"/>
              </a:rPr>
              <a:t>挺水型</a:t>
            </a:r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55AB8CC9-185A-4239-A9EA-40A1AD53797E}"/>
              </a:ext>
            </a:extLst>
          </p:cNvPr>
          <p:cNvSpPr/>
          <p:nvPr/>
        </p:nvSpPr>
        <p:spPr>
          <a:xfrm>
            <a:off x="3150204" y="836712"/>
            <a:ext cx="1584176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404040"/>
                </a:solidFill>
                <a:latin typeface="Arial" panose="020B0604020202020204" pitchFamily="34" charset="0"/>
                <a:ea typeface="細明體" panose="02020509000000000000" pitchFamily="49" charset="-120"/>
                <a:sym typeface="Arial" panose="020B0604020202020204" pitchFamily="34" charset="0"/>
              </a:rPr>
              <a:t>浮葉型</a:t>
            </a:r>
            <a:endParaRPr lang="zh-TW" altLang="en-US" dirty="0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3B277986-2712-4C32-ACDF-0139B972F053}"/>
              </a:ext>
            </a:extLst>
          </p:cNvPr>
          <p:cNvSpPr/>
          <p:nvPr/>
        </p:nvSpPr>
        <p:spPr>
          <a:xfrm>
            <a:off x="5303912" y="836712"/>
            <a:ext cx="1584176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>
                <a:solidFill>
                  <a:srgbClr val="404040"/>
                </a:solidFill>
                <a:latin typeface="Arial" panose="020B0604020202020204" pitchFamily="34" charset="0"/>
                <a:ea typeface="細明體" panose="02020509000000000000" pitchFamily="49" charset="-120"/>
                <a:sym typeface="Arial" panose="020B0604020202020204" pitchFamily="34" charset="0"/>
              </a:rPr>
              <a:t>沉水型</a:t>
            </a:r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002F3D16-10EA-4C61-975B-DBE5C45A2EA9}"/>
              </a:ext>
            </a:extLst>
          </p:cNvPr>
          <p:cNvSpPr/>
          <p:nvPr/>
        </p:nvSpPr>
        <p:spPr>
          <a:xfrm>
            <a:off x="7489434" y="836712"/>
            <a:ext cx="1584176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404040"/>
                </a:solidFill>
                <a:latin typeface="Arial" panose="020B0604020202020204" pitchFamily="34" charset="0"/>
                <a:ea typeface="細明體" panose="02020509000000000000" pitchFamily="49" charset="-120"/>
                <a:sym typeface="Arial" panose="020B0604020202020204" pitchFamily="34" charset="0"/>
              </a:rPr>
              <a:t>漂浮型</a:t>
            </a:r>
            <a:endParaRPr lang="zh-TW" altLang="en-US" dirty="0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483BFC4C-7462-4700-9415-3AF61C5C53F2}"/>
              </a:ext>
            </a:extLst>
          </p:cNvPr>
          <p:cNvSpPr/>
          <p:nvPr/>
        </p:nvSpPr>
        <p:spPr>
          <a:xfrm>
            <a:off x="1127448" y="1412776"/>
            <a:ext cx="1584176" cy="34563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荷花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香蒲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水稻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茭白筍蘆葦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紙莎草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5F981F3B-C7D3-44D9-927B-B10D386AB85D}"/>
              </a:ext>
            </a:extLst>
          </p:cNvPr>
          <p:cNvSpPr/>
          <p:nvPr/>
        </p:nvSpPr>
        <p:spPr>
          <a:xfrm>
            <a:off x="3150204" y="1412776"/>
            <a:ext cx="1584176" cy="28083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睡蓮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菱角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臺灣萍蓬草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5E7FECAC-ABA9-449F-8334-32A042308254}"/>
              </a:ext>
            </a:extLst>
          </p:cNvPr>
          <p:cNvSpPr/>
          <p:nvPr/>
        </p:nvSpPr>
        <p:spPr>
          <a:xfrm>
            <a:off x="5303912" y="1412776"/>
            <a:ext cx="1584176" cy="28083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水蘊草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金魚藻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苦草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628D0D0C-D2D0-4909-A7D0-F0D4AC47F763}"/>
              </a:ext>
            </a:extLst>
          </p:cNvPr>
          <p:cNvSpPr/>
          <p:nvPr/>
        </p:nvSpPr>
        <p:spPr>
          <a:xfrm>
            <a:off x="7475380" y="1412776"/>
            <a:ext cx="1584176" cy="28083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浮萍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布袋蓮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大萍</a:t>
            </a: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188640"/>
            <a:ext cx="8786192" cy="5040560"/>
          </a:xfrm>
        </p:spPr>
        <p:txBody>
          <a:bodyPr rtlCol="0">
            <a:normAutofit/>
          </a:bodyPr>
          <a:lstStyle/>
          <a:p>
            <a:r>
              <a:rPr lang="zh-TW" altLang="en-US" sz="3200" b="1" dirty="0">
                <a:latin typeface="Arial" panose="020B0604020202020204" pitchFamily="34" charset="0"/>
                <a:sym typeface="Arial" panose="020B0604020202020204" pitchFamily="34" charset="0"/>
              </a:rPr>
              <a:t>水生植物可以分為：</a:t>
            </a:r>
          </a:p>
          <a:p>
            <a:endParaRPr lang="zh-TW" altLang="en-US" sz="3200" b="1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TW" altLang="en-US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</a:p>
          <a:p>
            <a:r>
              <a:rPr lang="zh-TW" altLang="en-US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</a:p>
          <a:p>
            <a:r>
              <a:rPr lang="zh-TW" altLang="en-US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</a:p>
          <a:p>
            <a:r>
              <a:rPr lang="zh-TW" altLang="en-US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  <a:endParaRPr lang="zh-TW" altLang="en-US" dirty="0">
              <a:latin typeface="Arial" panose="020B0604020202020204" pitchFamily="34" charset="0"/>
              <a:ea typeface="細明體" panose="02020509000000000000" pitchFamily="49" charset="-120"/>
              <a:sym typeface="Arial" panose="020B0604020202020204" pitchFamily="34" charset="0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68415E85-B3E6-4DD7-AB04-6554307D77C6}"/>
              </a:ext>
            </a:extLst>
          </p:cNvPr>
          <p:cNvSpPr/>
          <p:nvPr/>
        </p:nvSpPr>
        <p:spPr>
          <a:xfrm>
            <a:off x="1127448" y="836712"/>
            <a:ext cx="1584176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挺水型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55AB8CC9-185A-4239-A9EA-40A1AD53797E}"/>
              </a:ext>
            </a:extLst>
          </p:cNvPr>
          <p:cNvSpPr/>
          <p:nvPr/>
        </p:nvSpPr>
        <p:spPr>
          <a:xfrm>
            <a:off x="1127448" y="1861591"/>
            <a:ext cx="1584176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浮葉型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3B277986-2712-4C32-ACDF-0139B972F053}"/>
              </a:ext>
            </a:extLst>
          </p:cNvPr>
          <p:cNvSpPr/>
          <p:nvPr/>
        </p:nvSpPr>
        <p:spPr>
          <a:xfrm>
            <a:off x="1153952" y="2806078"/>
            <a:ext cx="1584176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沉水型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002F3D16-10EA-4C61-975B-DBE5C45A2EA9}"/>
              </a:ext>
            </a:extLst>
          </p:cNvPr>
          <p:cNvSpPr/>
          <p:nvPr/>
        </p:nvSpPr>
        <p:spPr>
          <a:xfrm>
            <a:off x="1153952" y="3772509"/>
            <a:ext cx="1584176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漂浮型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8081E663-6423-4C6C-90E5-B73657F78C54}"/>
              </a:ext>
            </a:extLst>
          </p:cNvPr>
          <p:cNvSpPr/>
          <p:nvPr/>
        </p:nvSpPr>
        <p:spPr>
          <a:xfrm>
            <a:off x="3071664" y="746702"/>
            <a:ext cx="7128792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植物的根深入水下的土壤中，</a:t>
            </a:r>
            <a:r>
              <a:rPr lang="zh-TW" altLang="en-US" sz="2400" dirty="0">
                <a:highlight>
                  <a:srgbClr val="00FF00"/>
                </a:highlight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植物體</a:t>
            </a:r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大部分高高的</a:t>
            </a:r>
            <a:r>
              <a:rPr lang="zh-TW" altLang="en-US" sz="2400" dirty="0">
                <a:highlight>
                  <a:srgbClr val="00FF00"/>
                </a:highlight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挺出水面</a:t>
            </a:r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之上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FE0D48B3-0DC2-4953-8BDE-58DBF089BA0B}"/>
              </a:ext>
            </a:extLst>
          </p:cNvPr>
          <p:cNvSpPr/>
          <p:nvPr/>
        </p:nvSpPr>
        <p:spPr>
          <a:xfrm>
            <a:off x="3071664" y="1664804"/>
            <a:ext cx="7128792" cy="8280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植物的根深入水下的土壤中，植物體只有</a:t>
            </a:r>
            <a:r>
              <a:rPr lang="zh-TW" altLang="en-US" sz="2400" dirty="0">
                <a:highlight>
                  <a:srgbClr val="00FF00"/>
                </a:highlight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葉片</a:t>
            </a:r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是</a:t>
            </a:r>
            <a:r>
              <a:rPr lang="zh-TW" altLang="en-US" sz="2400" dirty="0">
                <a:highlight>
                  <a:srgbClr val="00FF00"/>
                </a:highlight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浮於水面上</a:t>
            </a:r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的</a:t>
            </a: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4B7B2BE0-AB8E-48D6-997E-932272A52DF3}"/>
              </a:ext>
            </a:extLst>
          </p:cNvPr>
          <p:cNvSpPr/>
          <p:nvPr/>
        </p:nvSpPr>
        <p:spPr>
          <a:xfrm>
            <a:off x="3071664" y="2704964"/>
            <a:ext cx="7128792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植物的根深入水下的土壤中，</a:t>
            </a:r>
            <a:r>
              <a:rPr lang="zh-TW" altLang="en-US" sz="2400" dirty="0">
                <a:highlight>
                  <a:srgbClr val="00FF00"/>
                </a:highlight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植物體</a:t>
            </a:r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完全</a:t>
            </a:r>
            <a:r>
              <a:rPr lang="zh-TW" altLang="en-US" sz="2400" dirty="0">
                <a:highlight>
                  <a:srgbClr val="00FF00"/>
                </a:highlight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沉入水中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265A79A0-68D5-4F5C-BC1F-ACF7C993DD08}"/>
              </a:ext>
            </a:extLst>
          </p:cNvPr>
          <p:cNvSpPr/>
          <p:nvPr/>
        </p:nvSpPr>
        <p:spPr>
          <a:xfrm>
            <a:off x="3071664" y="3645024"/>
            <a:ext cx="7128792" cy="8280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植物的根已經完全退化，植物體呈</a:t>
            </a:r>
            <a:r>
              <a:rPr lang="zh-TW" altLang="en-US" sz="2400" dirty="0">
                <a:highlight>
                  <a:srgbClr val="00FF00"/>
                </a:highlight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浮「遊」於水面</a:t>
            </a:r>
            <a:r>
              <a:rPr lang="zh-TW" altLang="en-US" sz="2400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上的狀態，且因水流或風力而</a:t>
            </a:r>
            <a:r>
              <a:rPr lang="zh-TW" altLang="en-US" sz="2400" dirty="0">
                <a:highlight>
                  <a:srgbClr val="00FF00"/>
                </a:highlight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四處漂移</a:t>
            </a:r>
          </a:p>
        </p:txBody>
      </p:sp>
    </p:spTree>
    <p:extLst>
      <p:ext uri="{BB962C8B-B14F-4D97-AF65-F5344CB8AC3E}">
        <p14:creationId xmlns:p14="http://schemas.microsoft.com/office/powerpoint/2010/main" val="96802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兒童朋友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153_TF03896101.potx" id="{6A3A4BDE-38F3-481F-95FA-0BBF6CA84F65}" vid="{124C5BAE-A73E-45D1-9C79-D966FFA50C0E}"/>
    </a:ext>
  </a:extLst>
</a:theme>
</file>

<file path=ppt/theme/theme2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校園兒童教育簡報，相簿 (寬螢幕)</Template>
  <TotalTime>39</TotalTime>
  <Words>142</Words>
  <Application>Microsoft Office PowerPoint</Application>
  <PresentationFormat>寬螢幕</PresentationFormat>
  <Paragraphs>40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細明體</vt:lpstr>
      <vt:lpstr>華康娃娃體W7(P)</vt:lpstr>
      <vt:lpstr>微軟正黑體</vt:lpstr>
      <vt:lpstr>標楷體</vt:lpstr>
      <vt:lpstr>Arial</vt:lpstr>
      <vt:lpstr>兒童朋友 16x9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何勉琦</dc:creator>
  <cp:keywords/>
  <cp:lastModifiedBy>何勉琦</cp:lastModifiedBy>
  <cp:revision>10</cp:revision>
  <dcterms:created xsi:type="dcterms:W3CDTF">2021-10-04T03:39:53Z</dcterms:created>
  <dcterms:modified xsi:type="dcterms:W3CDTF">2021-10-04T04:53:10Z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