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58" r:id="rId6"/>
    <p:sldId id="269" r:id="rId7"/>
    <p:sldId id="271" r:id="rId8"/>
    <p:sldId id="270" r:id="rId9"/>
    <p:sldId id="275" r:id="rId10"/>
    <p:sldId id="273" r:id="rId11"/>
    <p:sldId id="276" r:id="rId12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n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80B1D6-D471-4693-A2B1-54A9A6291C86}" type="datetime2">
              <a:rPr lang="zh-TW" altLang="en-US" smtClean="0">
                <a:latin typeface="+mn-ea"/>
              </a:rPr>
              <a:t>2021年11月19日</a:t>
            </a:fld>
            <a:endParaRPr lang="zh-TW" altLang="en-US" dirty="0">
              <a:latin typeface="+mn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n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en-US" altLang="zh-TW" smtClean="0">
                <a:latin typeface="+mn-ea"/>
              </a:rPr>
              <a:t>‹#›</a:t>
            </a:fld>
            <a:endParaRPr lang="zh-TW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n-ea"/>
                <a:ea typeface="+mn-ea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ea"/>
                <a:ea typeface="+mn-ea"/>
              </a:defRPr>
            </a:lvl1pPr>
          </a:lstStyle>
          <a:p>
            <a:fld id="{EA027A95-8984-4ED1-931A-6EE29F557E13}" type="datetime2">
              <a:rPr lang="zh-TW" altLang="en-US" smtClean="0"/>
              <a:pPr/>
              <a:t>2021年11月19日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ea"/>
                <a:ea typeface="+mn-ea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ea"/>
                <a:ea typeface="+mn-ea"/>
              </a:defRPr>
            </a:lvl1pPr>
          </a:lstStyle>
          <a:p>
            <a:fld id="{5534C2EF-8A97-4DAF-B099-E567883644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ea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783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5604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3337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4147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0191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387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3844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3263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手繪多邊形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5" name="圖片預留位置 14" descr="要新增影像的空白預留位置。按一下預留位置，然後選取您要新增的影像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7" name="文字預留位置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18" name="手繪多邊形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9" name="圖片預留位置 18" descr="要新增影像的空白預留位置。按一下預留位置，然後選取您要新增的影像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0" name="文字預留位置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手繪多邊形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5" name="圖片預留位置 14" descr="要新增影像的空白預留位置。按一下預留位置，然後選取您要新增的影像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8" name="手繪多邊形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9" name="圖片預留位置 18" descr="要新增影像的空白預留位置。按一下預留位置，然後選取您要新增的影像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2" name="手繪多邊形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3" name="圖片預留位置 12" descr="要新增影像的空白預留位置。按一下預留位置，然後選取您要新增的影像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7" name="文字預留位置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五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手繪多邊形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9" name="圖片預留位置 8" descr="要新增影像的空白預留位置。按一下預留位置，然後選取您要新增的影像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0" name="手繪多邊形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1" name="圖片預留位置 10" descr="要新增影像的空白預留位置。按一下預留位置，然後選取您要新增的影像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2" name="手繪多邊形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3" name="圖片預留位置 12" descr="要新增影像的空白預留位置。按一下預留位置，然後選取您要新增的影像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4" name="手繪多邊形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5" name="圖片預留位置 14" descr="要新增影像的空白預留位置。按一下預留位置，然後選取您要新增的影像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0" name="手繪多邊形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21" name="圖片預留位置 20" descr="要新增影像的空白預留位置。按一下預留位置，然後選取您要新增的影像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EDA580-7684-4325-91FA-84060BADCAFA}" type="datetime2">
              <a:rPr lang="zh-TW" altLang="en-US" smtClean="0"/>
              <a:pPr/>
              <a:t>2021年11月19日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F4434E-16C8-4491-BCB9-51326E89E6D7}" type="datetime2">
              <a:rPr lang="zh-TW" altLang="en-US" smtClean="0"/>
              <a:pPr/>
              <a:t>2021年11月19日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2A3791-20D3-465F-9D37-A24388DA7900}" type="datetime2">
              <a:rPr lang="zh-TW" altLang="en-US" smtClean="0"/>
              <a:pPr/>
              <a:t>2021年11月19日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47C788-9A9B-4D5B-A672-1557A016884B}" type="datetime2">
              <a:rPr lang="zh-TW" altLang="en-US" smtClean="0"/>
              <a:pPr/>
              <a:t>2021年11月19日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B2F671-CB56-482C-A874-6DD0D30B0AD9}" type="datetime2">
              <a:rPr lang="zh-TW" altLang="en-US" smtClean="0"/>
              <a:pPr/>
              <a:t>2021年11月19日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7615FAB-A8F2-4CD7-9B7C-B3A6E3F400B6}" type="datetime2">
              <a:rPr lang="zh-TW" altLang="en-US" smtClean="0"/>
              <a:pPr/>
              <a:t>2021年11月19日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49FEC1-D4F1-4EFD-9D6B-F727A22DB7DC}" type="datetime2">
              <a:rPr lang="zh-TW" altLang="en-US" smtClean="0"/>
              <a:pPr/>
              <a:t>2021年11月19日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5AF0BB-8303-4DE7-B128-896C5E841516}" type="datetime2">
              <a:rPr lang="zh-TW" altLang="en-US" smtClean="0"/>
              <a:pPr/>
              <a:t>2021年11月19日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手繪多邊形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2" name="圖片預留位置 11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E46F13A-9C43-4FED-B8D2-D4D3E35C462C}" type="datetime2">
              <a:rPr lang="zh-TW" altLang="en-US" smtClean="0"/>
              <a:pPr/>
              <a:t>2021年11月19日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1838893D-8C29-44BD-A3B2-9EB053370F25}" type="datetime2">
              <a:rPr lang="zh-TW" altLang="en-US" smtClean="0"/>
              <a:pPr/>
              <a:t>2021年11月19日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289D71E3-7D81-4C24-B9D8-6B108755C64C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CEE78408-9955-44B0-8926-0C116BBC08C2}"/>
              </a:ext>
            </a:extLst>
          </p:cNvPr>
          <p:cNvSpPr/>
          <p:nvPr/>
        </p:nvSpPr>
        <p:spPr>
          <a:xfrm>
            <a:off x="1055440" y="1628800"/>
            <a:ext cx="9289032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rgbClr val="FFFF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風化作用</a:t>
            </a:r>
            <a:r>
              <a:rPr lang="en-US" altLang="zh-TW" sz="2800" dirty="0">
                <a:latin typeface="Arial" panose="020B0604020202020204" pitchFamily="34" charset="0"/>
                <a:sym typeface="Arial" panose="020B0604020202020204" pitchFamily="34" charset="0"/>
              </a:rPr>
              <a:t>:</a:t>
            </a:r>
            <a:r>
              <a:rPr lang="zh-TW" altLang="en-US" sz="2800" dirty="0">
                <a:latin typeface="Arial" panose="020B0604020202020204" pitchFamily="34" charset="0"/>
                <a:sym typeface="Arial" panose="020B0604020202020204" pitchFamily="34" charset="0"/>
              </a:rPr>
              <a:t>是指岩石暴露在空氣、水、和生物的作用下，由應變軟、由大變小，逐漸破碎、分解的過程。</a:t>
            </a:r>
            <a:endParaRPr lang="zh-TW" altLang="en-US" sz="2800" dirty="0">
              <a:latin typeface="Arial" panose="020B0604020202020204" pitchFamily="34" charset="0"/>
              <a:ea typeface="細明體" panose="02020509000000000000" pitchFamily="49" charset="-120"/>
              <a:sym typeface="Arial" panose="020B0604020202020204" pitchFamily="34" charset="0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18EBA4D2-AD63-4424-8D08-777C04816FB0}"/>
              </a:ext>
            </a:extLst>
          </p:cNvPr>
          <p:cNvSpPr/>
          <p:nvPr/>
        </p:nvSpPr>
        <p:spPr>
          <a:xfrm>
            <a:off x="1019922" y="3262546"/>
            <a:ext cx="9252542" cy="12961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/>
              <a:t>其結果：岩石遭破壞而</a:t>
            </a:r>
            <a:r>
              <a:rPr lang="zh-TW" altLang="en-US" sz="4400" dirty="0">
                <a:solidFill>
                  <a:srgbClr val="92D050"/>
                </a:solidFill>
              </a:rPr>
              <a:t>形成土壤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49BB8DE6-404D-4D41-ACA7-DF0EE987E6E6}"/>
              </a:ext>
            </a:extLst>
          </p:cNvPr>
          <p:cNvSpPr/>
          <p:nvPr/>
        </p:nvSpPr>
        <p:spPr>
          <a:xfrm>
            <a:off x="2567608" y="188640"/>
            <a:ext cx="6264696" cy="11962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solidFill>
                  <a:srgbClr val="404040"/>
                </a:solidFill>
                <a:latin typeface="Arial" panose="020B0604020202020204" pitchFamily="34" charset="0"/>
                <a:ea typeface="細明體" panose="02020509000000000000" pitchFamily="49" charset="-120"/>
                <a:cs typeface="+mj-cs"/>
                <a:sym typeface="Arial" panose="020B0604020202020204" pitchFamily="34" charset="0"/>
              </a:rPr>
              <a:t>風化作用與土壤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latin typeface="Arial" panose="020B0604020202020204" pitchFamily="34" charset="0"/>
                <a:ea typeface="細明體" panose="02020509000000000000" pitchFamily="49" charset="-120"/>
                <a:sym typeface="Arial" panose="020B0604020202020204" pitchFamily="34" charset="0"/>
              </a:rPr>
              <a:t>副標題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D832A888-7587-4DA2-9ED0-CF15A3C53B9E}"/>
              </a:ext>
            </a:extLst>
          </p:cNvPr>
          <p:cNvSpPr/>
          <p:nvPr/>
        </p:nvSpPr>
        <p:spPr>
          <a:xfrm>
            <a:off x="767408" y="332656"/>
            <a:ext cx="8784976" cy="50405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2C1A192-054A-4D8D-AF89-B45F6F93D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40" y="590778"/>
            <a:ext cx="792088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當地表的</a:t>
            </a:r>
            <a:r>
              <a:rPr kumimoji="0" lang="zh-TW" altLang="zh-TW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ea"/>
              </a:rPr>
              <a:t>岩石</a:t>
            </a:r>
            <a:r>
              <a:rPr kumimoji="0" lang="zh-TW" altLang="zh-TW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，只要是</a:t>
            </a:r>
            <a:r>
              <a:rPr kumimoji="0" lang="zh-TW" altLang="zh-TW" sz="36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+mn-ea"/>
              </a:rPr>
              <a:t>暴露在地球的表面上</a:t>
            </a:r>
            <a:r>
              <a:rPr kumimoji="0" lang="zh-TW" altLang="zh-TW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，就會遭到破壞，而使其破碎疏鬆的作用，都是</a:t>
            </a:r>
            <a:r>
              <a:rPr kumimoji="0" lang="zh-TW" altLang="zh-TW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</a:rPr>
              <a:t>風化作用</a:t>
            </a:r>
            <a:endParaRPr kumimoji="0" lang="en-US" altLang="zh-TW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它不僅只是發生在地球的表面，凡只要是</a:t>
            </a:r>
            <a:r>
              <a:rPr kumimoji="0" lang="zh-TW" altLang="zh-TW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ea"/>
              </a:rPr>
              <a:t>空氣、水、生物能夠到達的地方，就會發生</a:t>
            </a:r>
            <a:r>
              <a:rPr kumimoji="0" lang="zh-TW" altLang="zh-TW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，但速度卻很慢，然而我們所說的</a:t>
            </a:r>
            <a:r>
              <a:rPr kumimoji="0" lang="zh-TW" altLang="zh-TW" sz="3600" b="1" i="0" u="sng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n-ea"/>
              </a:rPr>
              <a:t>沙、泥、岩石或土壤</a:t>
            </a:r>
            <a:r>
              <a:rPr kumimoji="0" lang="zh-TW" altLang="zh-TW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等，都是</a:t>
            </a:r>
            <a:r>
              <a:rPr kumimoji="0" lang="zh-TW" altLang="zh-TW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ea"/>
              </a:rPr>
              <a:t>風化作用後的產物</a:t>
            </a:r>
            <a:r>
              <a:rPr kumimoji="0" lang="zh-TW" altLang="zh-TW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zh-TW" altLang="en-US" dirty="0">
              <a:latin typeface="+mn-ea"/>
              <a:sym typeface="Arial" panose="020B0604020202020204" pitchFamily="34" charset="0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B492BCCB-D49F-4ECE-B1BF-11A0E675138F}"/>
              </a:ext>
            </a:extLst>
          </p:cNvPr>
          <p:cNvSpPr/>
          <p:nvPr/>
        </p:nvSpPr>
        <p:spPr>
          <a:xfrm>
            <a:off x="1271464" y="1196752"/>
            <a:ext cx="9289032" cy="34747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l"/>
            </a:pPr>
            <a:r>
              <a:rPr lang="zh-TW" altLang="en-US" sz="3600" dirty="0">
                <a:solidFill>
                  <a:schemeClr val="bg1"/>
                </a:solidFill>
              </a:rPr>
              <a:t>土壤是地球表面已</a:t>
            </a:r>
            <a:r>
              <a:rPr lang="zh-TW" altLang="en-US" sz="3600" dirty="0">
                <a:solidFill>
                  <a:srgbClr val="0070C0"/>
                </a:solidFill>
              </a:rPr>
              <a:t>風化岩石所構成</a:t>
            </a:r>
            <a:endParaRPr lang="en-US" altLang="zh-TW" sz="3600" dirty="0">
              <a:solidFill>
                <a:srgbClr val="0070C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zh-TW" altLang="en-US" sz="3600" dirty="0">
                <a:solidFill>
                  <a:schemeClr val="bg1"/>
                </a:solidFill>
              </a:rPr>
              <a:t>包含</a:t>
            </a:r>
            <a:r>
              <a:rPr lang="zh-TW" altLang="en-US" sz="3600" dirty="0">
                <a:solidFill>
                  <a:srgbClr val="FFC000"/>
                </a:solidFill>
              </a:rPr>
              <a:t>岩石碎屑</a:t>
            </a:r>
            <a:r>
              <a:rPr lang="zh-TW" altLang="en-US" sz="3600" dirty="0">
                <a:solidFill>
                  <a:schemeClr val="bg1"/>
                </a:solidFill>
              </a:rPr>
              <a:t>和</a:t>
            </a:r>
            <a:r>
              <a:rPr lang="zh-TW" altLang="en-US" sz="3600" dirty="0">
                <a:solidFill>
                  <a:srgbClr val="FF0000"/>
                </a:solidFill>
              </a:rPr>
              <a:t>生物遺體分解</a:t>
            </a:r>
            <a:r>
              <a:rPr lang="zh-TW" altLang="en-US" sz="3600" dirty="0">
                <a:solidFill>
                  <a:schemeClr val="bg1"/>
                </a:solidFill>
              </a:rPr>
              <a:t>後的混合物</a:t>
            </a:r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latin typeface="細明體" panose="02020509000000000000" pitchFamily="49" charset="-120"/>
                <a:ea typeface="細明體" panose="02020509000000000000" pitchFamily="49" charset="-120"/>
                <a:sym typeface="Arial" panose="020B0604020202020204" pitchFamily="34" charset="0"/>
              </a:rPr>
              <a:t>新增投影片標題 </a:t>
            </a:r>
            <a:r>
              <a:rPr lang="en-US" altLang="zh-TW" dirty="0">
                <a:latin typeface="細明體" panose="02020509000000000000" pitchFamily="49" charset="-120"/>
                <a:ea typeface="細明體" panose="02020509000000000000" pitchFamily="49" charset="-120"/>
                <a:sym typeface="Arial" panose="020B0604020202020204" pitchFamily="34" charset="0"/>
              </a:rPr>
              <a:t>- 3</a:t>
            </a:r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  <a:sym typeface="Arial" panose="020B0604020202020204" pitchFamily="34" charset="0"/>
            </a:endParaRP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>
              <a:latin typeface="Arial" panose="020B0604020202020204" pitchFamily="34" charset="0"/>
              <a:ea typeface="細明體" panose="02020509000000000000" pitchFamily="49" charset="-120"/>
              <a:sym typeface="Arial" panose="020B0604020202020204" pitchFamily="34" charset="0"/>
            </a:endParaRP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zh-TW" altLang="en-US" dirty="0">
              <a:latin typeface="+mn-ea"/>
              <a:sym typeface="Arial" panose="020B0604020202020204" pitchFamily="34" charset="0"/>
            </a:endParaRPr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zh-TW" altLang="en-US" dirty="0">
              <a:latin typeface="Arial" panose="020B0604020202020204" pitchFamily="34" charset="0"/>
              <a:ea typeface="細明體" panose="02020509000000000000" pitchFamily="49" charset="-120"/>
              <a:sym typeface="Arial" panose="020B0604020202020204" pitchFamily="34" charset="0"/>
            </a:endParaRP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zh-TW" altLang="en-US" dirty="0">
              <a:latin typeface="+mn-ea"/>
              <a:sym typeface="Arial" panose="020B0604020202020204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C2B83BE-AC36-45D0-B6E0-17F5DD768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1340768"/>
            <a:ext cx="11233248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E9FA61C-83B9-4646-A3C0-9B86D3D60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688" y="133557"/>
            <a:ext cx="4389120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圓角 7">
            <a:extLst>
              <a:ext uri="{FF2B5EF4-FFF2-40B4-BE49-F238E27FC236}">
                <a16:creationId xmlns:a16="http://schemas.microsoft.com/office/drawing/2014/main" id="{5A6DD00C-4D5B-450C-9066-71E6FE762103}"/>
              </a:ext>
            </a:extLst>
          </p:cNvPr>
          <p:cNvSpPr/>
          <p:nvPr/>
        </p:nvSpPr>
        <p:spPr>
          <a:xfrm>
            <a:off x="1703512" y="332656"/>
            <a:ext cx="5688632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流水作用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侵蝕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D3520DC2-10F4-4F04-90E2-82BFCCDD9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64" y="1412776"/>
            <a:ext cx="11449271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圓角 7">
            <a:extLst>
              <a:ext uri="{FF2B5EF4-FFF2-40B4-BE49-F238E27FC236}">
                <a16:creationId xmlns:a16="http://schemas.microsoft.com/office/drawing/2014/main" id="{5A6DD00C-4D5B-450C-9066-71E6FE762103}"/>
              </a:ext>
            </a:extLst>
          </p:cNvPr>
          <p:cNvSpPr/>
          <p:nvPr/>
        </p:nvSpPr>
        <p:spPr>
          <a:xfrm>
            <a:off x="1703512" y="332656"/>
            <a:ext cx="5688632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流水作用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搬運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99A31A7-B497-4E42-B526-7EABF7C78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590924"/>
            <a:ext cx="6336704" cy="457438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794D2CA6-51B9-4338-AFD2-EAE9BDCC8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104" y="1590924"/>
            <a:ext cx="4680520" cy="378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5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40504811-9E9B-486B-BB10-85EB5BFEDCBA}"/>
              </a:ext>
            </a:extLst>
          </p:cNvPr>
          <p:cNvSpPr/>
          <p:nvPr/>
        </p:nvSpPr>
        <p:spPr>
          <a:xfrm>
            <a:off x="1559496" y="404664"/>
            <a:ext cx="8856984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zh-TW" altLang="en-US" sz="40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流水作用</a:t>
            </a:r>
            <a:r>
              <a:rPr lang="en-US" altLang="zh-TW" sz="40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</a:t>
            </a:r>
            <a:r>
              <a:rPr lang="zh-TW" altLang="en-US" sz="40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堆積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98B9C26-B1C8-4125-AC7D-183DD1E4A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556792"/>
            <a:ext cx="9168341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40504811-9E9B-486B-BB10-85EB5BFEDCBA}"/>
              </a:ext>
            </a:extLst>
          </p:cNvPr>
          <p:cNvSpPr/>
          <p:nvPr/>
        </p:nvSpPr>
        <p:spPr>
          <a:xfrm>
            <a:off x="1559496" y="404664"/>
            <a:ext cx="8856984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zh-TW" altLang="en-US" sz="40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流水作用</a:t>
            </a:r>
            <a:r>
              <a:rPr lang="en-US" altLang="zh-TW" sz="40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</a:t>
            </a:r>
            <a:r>
              <a:rPr lang="zh-TW" altLang="en-US" sz="40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堆積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981657C-F55D-436A-B3A9-65D34A191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556792"/>
            <a:ext cx="10153128" cy="4680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352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兒童朋友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153_TF03896101.potx" id="{6A3A4BDE-38F3-481F-95FA-0BBF6CA84F65}" vid="{124C5BAE-A73E-45D1-9C79-D966FFA50C0E}"/>
    </a:ext>
  </a:extLst>
</a:theme>
</file>

<file path=ppt/theme/theme2.xml><?xml version="1.0" encoding="utf-8"?>
<a:theme xmlns:a="http://schemas.openxmlformats.org/drawingml/2006/main" name="Office 佈景主題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校園兒童教育簡報，相簿 (寬螢幕)</Template>
  <TotalTime>43</TotalTime>
  <Words>181</Words>
  <Application>Microsoft Office PowerPoint</Application>
  <PresentationFormat>寬螢幕</PresentationFormat>
  <Paragraphs>21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細明體</vt:lpstr>
      <vt:lpstr>微軟正黑體</vt:lpstr>
      <vt:lpstr>Arial</vt:lpstr>
      <vt:lpstr>Wingdings</vt:lpstr>
      <vt:lpstr>兒童朋友 16x9</vt:lpstr>
      <vt:lpstr>PowerPoint 簡報</vt:lpstr>
      <vt:lpstr>PowerPoint 簡報</vt:lpstr>
      <vt:lpstr>PowerPoint 簡報</vt:lpstr>
      <vt:lpstr>新增投影片標題 - 3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何勉琦</dc:creator>
  <cp:keywords/>
  <cp:lastModifiedBy>何勉琦</cp:lastModifiedBy>
  <cp:revision>7</cp:revision>
  <dcterms:created xsi:type="dcterms:W3CDTF">2021-11-19T04:44:57Z</dcterms:created>
  <dcterms:modified xsi:type="dcterms:W3CDTF">2021-11-19T05:30:39Z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