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78" r:id="rId4"/>
    <p:sldId id="272" r:id="rId5"/>
    <p:sldId id="273" r:id="rId6"/>
    <p:sldId id="274" r:id="rId7"/>
    <p:sldId id="267" r:id="rId8"/>
    <p:sldId id="275" r:id="rId9"/>
    <p:sldId id="261" r:id="rId10"/>
    <p:sldId id="277" r:id="rId11"/>
    <p:sldId id="276" r:id="rId12"/>
    <p:sldId id="270" r:id="rId13"/>
    <p:sldId id="271" r:id="rId14"/>
    <p:sldId id="259" r:id="rId15"/>
    <p:sldId id="268" r:id="rId16"/>
    <p:sldId id="269" r:id="rId17"/>
    <p:sldId id="258" r:id="rId18"/>
    <p:sldId id="264" r:id="rId19"/>
    <p:sldId id="263" r:id="rId20"/>
    <p:sldId id="257" r:id="rId21"/>
    <p:sldId id="26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f.tn.edu.tw/modules/science_fair/award.php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C01B10-DF61-7114-485F-1922D2D76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0033" y="366473"/>
            <a:ext cx="7197726" cy="3368129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台南市科學展覽</a:t>
            </a:r>
            <a:br>
              <a:rPr lang="en-US" altLang="zh-TW" sz="66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66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應用科學組二準備</a:t>
            </a:r>
          </a:p>
        </p:txBody>
      </p:sp>
    </p:spTree>
    <p:extLst>
      <p:ext uri="{BB962C8B-B14F-4D97-AF65-F5344CB8AC3E}">
        <p14:creationId xmlns:p14="http://schemas.microsoft.com/office/powerpoint/2010/main" val="1143761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9ECB06-E520-AB43-1283-0DA4D5E38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76977"/>
            <a:ext cx="10131425" cy="1036320"/>
          </a:xfrm>
        </p:spPr>
        <p:txBody>
          <a:bodyPr>
            <a:normAutofit/>
          </a:bodyPr>
          <a:lstStyle/>
          <a:p>
            <a:r>
              <a:rPr lang="zh-TW" altLang="en-US" sz="44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進行深入了解和探索你的主題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2739DD-F5BD-B4D3-BFD7-16AC57FDB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36295"/>
            <a:ext cx="10131425" cy="4660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/>
              <a:t>3.</a:t>
            </a:r>
            <a:r>
              <a:rPr lang="zh-TW" altLang="en-US" sz="3600" dirty="0">
                <a:solidFill>
                  <a:srgbClr val="FFFF00"/>
                </a:solidFill>
              </a:rPr>
              <a:t>采訪專家</a:t>
            </a:r>
            <a:r>
              <a:rPr lang="zh-TW" altLang="en-US" sz="3600" dirty="0"/>
              <a:t>：如果你的主題涉及專業領域，你可以與相關的專家或專業人士進行采訪。他們可以提供專業見解和有價值的資訊。</a:t>
            </a:r>
          </a:p>
          <a:p>
            <a:pPr marL="0" indent="0">
              <a:buNone/>
            </a:pPr>
            <a:r>
              <a:rPr lang="en-US" altLang="zh-TW" sz="3600" dirty="0"/>
              <a:t>4.</a:t>
            </a:r>
            <a:r>
              <a:rPr lang="zh-TW" altLang="en-US" sz="3600" dirty="0">
                <a:solidFill>
                  <a:srgbClr val="FFFF00"/>
                </a:solidFill>
              </a:rPr>
              <a:t>實地考察</a:t>
            </a:r>
            <a:r>
              <a:rPr lang="zh-TW" altLang="en-US" sz="3600" dirty="0"/>
              <a:t>：如果可能，進行實地考察。例如，如果你的主題是關於動物，你可以去動物園或自然保護區觀察和學習。</a:t>
            </a:r>
          </a:p>
        </p:txBody>
      </p:sp>
    </p:spTree>
    <p:extLst>
      <p:ext uri="{BB962C8B-B14F-4D97-AF65-F5344CB8AC3E}">
        <p14:creationId xmlns:p14="http://schemas.microsoft.com/office/powerpoint/2010/main" val="2866758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9ECB06-E520-AB43-1283-0DA4D5E38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799" y="513349"/>
            <a:ext cx="10131425" cy="1036320"/>
          </a:xfrm>
        </p:spPr>
        <p:txBody>
          <a:bodyPr/>
          <a:lstStyle/>
          <a:p>
            <a:r>
              <a:rPr kumimoji="0" lang="zh-TW" altLang="en-US" sz="4400" b="1" i="0" u="none" strike="noStrike" kern="1200" cap="none" spc="0" normalizeH="0" baseline="0" noProof="0" dirty="0">
                <a:ln w="22225">
                  <a:solidFill>
                    <a:srgbClr val="477BD1"/>
                  </a:solidFill>
                  <a:prstDash val="solid"/>
                </a:ln>
                <a:solidFill>
                  <a:srgbClr val="477BD1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 Light" panose="020F0302020204030204"/>
                <a:ea typeface="新細明體" panose="02020500000000000000" pitchFamily="18" charset="-120"/>
                <a:cs typeface="+mj-cs"/>
              </a:rPr>
              <a:t>進行深入了解和探索你的主題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2739DD-F5BD-B4D3-BFD7-16AC57FDB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799" y="1405288"/>
            <a:ext cx="10131425" cy="493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>
                <a:solidFill>
                  <a:srgbClr val="FFFF00"/>
                </a:solidFill>
              </a:rPr>
              <a:t>5.</a:t>
            </a:r>
            <a:r>
              <a:rPr lang="zh-TW" altLang="en-US" sz="3600" dirty="0">
                <a:solidFill>
                  <a:srgbClr val="FFFF00"/>
                </a:solidFill>
              </a:rPr>
              <a:t>實驗和觀察</a:t>
            </a:r>
            <a:r>
              <a:rPr lang="zh-TW" altLang="en-US" sz="3600" dirty="0"/>
              <a:t>：進行自己的實驗或觀察，收集資料。例如，如果你的主題是關於植物生長，你可以種植一些植物並觀察它們的生長過程。</a:t>
            </a:r>
          </a:p>
          <a:p>
            <a:pPr marL="0" indent="0">
              <a:buNone/>
            </a:pPr>
            <a:r>
              <a:rPr lang="en-US" altLang="zh-TW" sz="3600" dirty="0">
                <a:solidFill>
                  <a:srgbClr val="FFFF00"/>
                </a:solidFill>
              </a:rPr>
              <a:t>6.</a:t>
            </a:r>
            <a:r>
              <a:rPr lang="zh-TW" altLang="en-US" sz="3600" dirty="0">
                <a:solidFill>
                  <a:srgbClr val="FFFF00"/>
                </a:solidFill>
              </a:rPr>
              <a:t>調查問卷</a:t>
            </a:r>
            <a:r>
              <a:rPr lang="zh-TW" altLang="en-US" sz="3600" dirty="0"/>
              <a:t>：設計問卷並進行調查，以獲得他人的意見和觀點。這可以提供不同的觀點和數據來支持你的主題。</a:t>
            </a:r>
          </a:p>
        </p:txBody>
      </p:sp>
    </p:spTree>
    <p:extLst>
      <p:ext uri="{BB962C8B-B14F-4D97-AF65-F5344CB8AC3E}">
        <p14:creationId xmlns:p14="http://schemas.microsoft.com/office/powerpoint/2010/main" val="2249096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9ECB06-E520-AB43-1283-0DA4D5E38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95714"/>
            <a:ext cx="10131425" cy="1045946"/>
          </a:xfrm>
        </p:spPr>
        <p:txBody>
          <a:bodyPr>
            <a:normAutofit/>
          </a:bodyPr>
          <a:lstStyle/>
          <a:p>
            <a:r>
              <a:rPr lang="zh-TW" altLang="en-US" sz="44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進行科學研究搜集文獻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BD91F79-BF75-57C9-AB8F-9F5B936FC9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3296" y="1092495"/>
            <a:ext cx="11012556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zh-TW" altLang="zh-TW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選一個主題：首先，選擇一個你喜歡的科學主題。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zh-TW" altLang="zh-TW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找學術資料：使用學術數據庫來搜索學術文獻。你可以用</a:t>
            </a:r>
            <a:r>
              <a:rPr kumimoji="0" lang="zh-TW" altLang="zh-TW" sz="32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關鍵詞</a:t>
            </a:r>
            <a:r>
              <a:rPr kumimoji="0" lang="zh-TW" altLang="zh-TW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來搜索和找到相關的文章和研究報告。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（歷屆科展得獎作品、 </a:t>
            </a:r>
            <a:r>
              <a:rPr kumimoji="0" lang="en-US" altLang="zh-TW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google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學術、博碩士論文系統、百度）</a:t>
            </a:r>
            <a:endParaRPr kumimoji="0" lang="zh-TW" altLang="zh-TW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zh-TW" altLang="zh-TW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看摘要和介紹</a:t>
            </a:r>
            <a:endParaRPr kumimoji="0" lang="en-US" altLang="zh-TW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zh-TW" altLang="zh-TW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閱讀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研究動機、目的、實驗設計</a:t>
            </a:r>
            <a:endParaRPr kumimoji="0" lang="en-US" altLang="zh-TW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zh-TW" altLang="zh-TW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找參考文獻：在閱讀文章的時候，留意一下它提到的參考文獻。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找到</a:t>
            </a:r>
            <a:r>
              <a:rPr kumimoji="0" lang="zh-TW" altLang="zh-TW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相關文章，更進一步地研究你的主題。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zh-TW" altLang="zh-TW" sz="32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記錄引用資料</a:t>
            </a:r>
            <a:r>
              <a:rPr kumimoji="0" lang="zh-TW" altLang="zh-TW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：</a:t>
            </a:r>
            <a:r>
              <a:rPr kumimoji="0" lang="zh-TW" altLang="en-US" sz="32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文章的標題、</a:t>
            </a:r>
            <a:r>
              <a:rPr kumimoji="0" lang="zh-TW" altLang="zh-TW" sz="32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作者、出版日期</a:t>
            </a:r>
            <a:r>
              <a:rPr kumimoji="0" lang="zh-TW" altLang="en-US" sz="32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或網址</a:t>
            </a:r>
            <a:r>
              <a:rPr kumimoji="0" lang="zh-TW" altLang="zh-TW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。這樣你以後引用和參考的時候就會很方便。</a:t>
            </a:r>
          </a:p>
        </p:txBody>
      </p:sp>
    </p:spTree>
    <p:extLst>
      <p:ext uri="{BB962C8B-B14F-4D97-AF65-F5344CB8AC3E}">
        <p14:creationId xmlns:p14="http://schemas.microsoft.com/office/powerpoint/2010/main" val="880981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D0382D-9463-341E-5233-8E4328E8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685"/>
            <a:ext cx="10131425" cy="1456267"/>
          </a:xfrm>
        </p:spPr>
        <p:txBody>
          <a:bodyPr>
            <a:normAutofit/>
          </a:bodyPr>
          <a:lstStyle/>
          <a:p>
            <a:r>
              <a:rPr lang="zh-TW" altLang="en-US" sz="44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確定研究主題的下</a:t>
            </a:r>
            <a:r>
              <a:rPr lang="en-US" altLang="zh-TW" sz="44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—</a:t>
            </a:r>
            <a:r>
              <a:rPr lang="zh-TW" altLang="en-US" sz="44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步：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B567C5C-9B57-2871-3B90-14D2F6418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8555"/>
            <a:ext cx="3270183" cy="3649133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endParaRPr lang="zh-TW" altLang="en-US" dirty="0"/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F212E2FB-0E06-4C35-C4A0-79A1EB54423E}"/>
              </a:ext>
            </a:extLst>
          </p:cNvPr>
          <p:cNvSpPr/>
          <p:nvPr/>
        </p:nvSpPr>
        <p:spPr>
          <a:xfrm>
            <a:off x="685800" y="1657952"/>
            <a:ext cx="4562375" cy="397523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研究動機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研究目的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研究問題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文獻資料搜集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1B13B47F-2B45-790D-1715-7E2A4BE5E14E}"/>
              </a:ext>
            </a:extLst>
          </p:cNvPr>
          <p:cNvSpPr/>
          <p:nvPr/>
        </p:nvSpPr>
        <p:spPr>
          <a:xfrm>
            <a:off x="5751513" y="1718555"/>
            <a:ext cx="4562375" cy="42096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4000" dirty="0"/>
              <a:t>5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預試實驗</a:t>
            </a:r>
          </a:p>
          <a:p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實驗設計</a:t>
            </a:r>
          </a:p>
          <a:p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實驗操作</a:t>
            </a:r>
          </a:p>
          <a:p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研究結果</a:t>
            </a:r>
          </a:p>
          <a:p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9.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結論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13259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8F61CC-5C55-6C7D-959D-0002DDCCF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9" y="15641"/>
            <a:ext cx="4020953" cy="1456267"/>
          </a:xfrm>
        </p:spPr>
        <p:txBody>
          <a:bodyPr>
            <a:normAutofit/>
          </a:bodyPr>
          <a:lstStyle/>
          <a:p>
            <a:r>
              <a:rPr lang="zh-TW" altLang="en-US" sz="44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製作實驗計劃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3335214-1D9F-166A-2CEF-AE64BEA7D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664" y="1285418"/>
            <a:ext cx="3462687" cy="364913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3200" dirty="0"/>
              <a:t>確定實驗的目的。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3200" dirty="0"/>
              <a:t>提出假設。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3200" dirty="0"/>
              <a:t>設計實驗步驟。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3200" dirty="0"/>
              <a:t>列出所需的材料和工具。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3200" dirty="0"/>
              <a:t>預測實驗結果。</a:t>
            </a:r>
          </a:p>
          <a:p>
            <a:endParaRPr lang="zh-TW" altLang="en-US" sz="3200" dirty="0"/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EF9C4E62-CBF6-9411-DABD-304835A9E71A}"/>
              </a:ext>
            </a:extLst>
          </p:cNvPr>
          <p:cNvSpPr/>
          <p:nvPr/>
        </p:nvSpPr>
        <p:spPr>
          <a:xfrm>
            <a:off x="3580598" y="202130"/>
            <a:ext cx="8611402" cy="645373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zh-TW" altLang="en-US" sz="28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選擇一個問題或主題：</a:t>
            </a:r>
            <a:endParaRPr lang="en-US" altLang="zh-TW" sz="2800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ts val="2400"/>
              </a:lnSpc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選擇你感興趣的主題或問題，例如「不同種類的紙巾吸水能力的比較」。</a:t>
            </a:r>
          </a:p>
          <a:p>
            <a:pPr>
              <a:lnSpc>
                <a:spcPts val="2400"/>
              </a:lnSpc>
            </a:pPr>
            <a:r>
              <a:rPr lang="zh-TW" altLang="en-US" sz="28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提出假設：</a:t>
            </a:r>
            <a:endParaRPr lang="en-US" altLang="zh-TW" sz="2800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ts val="2400"/>
              </a:lnSpc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根據你的問題，提出一個猜測或假設。例如，你的假設可能是「某種牌子的紙巾比其他牌子更吸水」。</a:t>
            </a:r>
          </a:p>
          <a:p>
            <a:pPr>
              <a:lnSpc>
                <a:spcPts val="2400"/>
              </a:lnSpc>
            </a:pPr>
            <a:r>
              <a:rPr lang="zh-TW" altLang="en-US" sz="28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設計實驗步驟：</a:t>
            </a:r>
            <a:endParaRPr lang="en-US" altLang="zh-TW" sz="2800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ts val="2400"/>
              </a:lnSpc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設計一個實驗來測試你的假設。確保實驗可重複性和可控制性。列出</a:t>
            </a:r>
            <a:r>
              <a:rPr lang="zh-TW" altLang="en-US" sz="280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操作型定義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、實驗步驟</a:t>
            </a:r>
          </a:p>
          <a:p>
            <a:pPr>
              <a:lnSpc>
                <a:spcPts val="2400"/>
              </a:lnSpc>
            </a:pPr>
            <a:r>
              <a:rPr lang="zh-TW" altLang="en-US" sz="28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列出所需材料和工具：</a:t>
            </a:r>
            <a:endParaRPr lang="en-US" altLang="zh-TW" sz="2800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ts val="2400"/>
              </a:lnSpc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根據實驗步驟，列出材料和工具。例如，如果你進行不同紙巾吸水能力的實驗，你可能需要不同品牌的紙巾、滴管、容器、水等。</a:t>
            </a:r>
          </a:p>
          <a:p>
            <a:pPr>
              <a:lnSpc>
                <a:spcPts val="2400"/>
              </a:lnSpc>
            </a:pPr>
            <a:r>
              <a:rPr lang="zh-TW" altLang="en-US" sz="28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預測結果：</a:t>
            </a:r>
            <a:endParaRPr lang="en-US" altLang="zh-TW" sz="2800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ts val="2400"/>
              </a:lnSpc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根據你的假設，預測你的實驗結果。這是你對實驗結果的預測或猜測。</a:t>
            </a:r>
          </a:p>
        </p:txBody>
      </p:sp>
    </p:spTree>
    <p:extLst>
      <p:ext uri="{BB962C8B-B14F-4D97-AF65-F5344CB8AC3E}">
        <p14:creationId xmlns:p14="http://schemas.microsoft.com/office/powerpoint/2010/main" val="166591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8F61CC-5C55-6C7D-959D-0002DDCCF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047" y="155609"/>
            <a:ext cx="10131425" cy="1456267"/>
          </a:xfrm>
        </p:spPr>
        <p:txBody>
          <a:bodyPr>
            <a:normAutofit/>
          </a:bodyPr>
          <a:lstStyle/>
          <a:p>
            <a:r>
              <a:rPr lang="zh-TW" altLang="en-US" sz="44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執行實驗計劃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3335214-1D9F-166A-2CEF-AE64BEA7D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298" y="1430600"/>
            <a:ext cx="3693694" cy="4960574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zh-TW" altLang="en-US" sz="3000" dirty="0"/>
              <a:t>準備材料和工具。</a:t>
            </a:r>
          </a:p>
          <a:p>
            <a:pPr>
              <a:buFont typeface="+mj-lt"/>
              <a:buAutoNum type="arabicPeriod"/>
            </a:pPr>
            <a:r>
              <a:rPr lang="zh-TW" altLang="en-US" sz="3000" dirty="0"/>
              <a:t>遵循實驗步驟。</a:t>
            </a:r>
          </a:p>
          <a:p>
            <a:pPr>
              <a:buFont typeface="+mj-lt"/>
              <a:buAutoNum type="arabicPeriod"/>
            </a:pPr>
            <a:r>
              <a:rPr lang="zh-TW" altLang="en-US" sz="3000" dirty="0"/>
              <a:t>測量和觀察。</a:t>
            </a:r>
          </a:p>
          <a:p>
            <a:pPr>
              <a:buFont typeface="+mj-lt"/>
              <a:buAutoNum type="arabicPeriod"/>
            </a:pPr>
            <a:r>
              <a:rPr lang="zh-TW" altLang="en-US" sz="3000" dirty="0"/>
              <a:t>控制變數。</a:t>
            </a:r>
          </a:p>
          <a:p>
            <a:pPr>
              <a:buFont typeface="+mj-lt"/>
              <a:buAutoNum type="arabicPeriod"/>
            </a:pPr>
            <a:r>
              <a:rPr lang="zh-TW" altLang="en-US" sz="3000" dirty="0"/>
              <a:t>多次重複實驗。</a:t>
            </a:r>
          </a:p>
          <a:p>
            <a:pPr>
              <a:buFont typeface="+mj-lt"/>
              <a:buAutoNum type="arabicPeriod"/>
            </a:pPr>
            <a:r>
              <a:rPr lang="zh-TW" altLang="en-US" sz="3000" dirty="0"/>
              <a:t>紀錄結果。</a:t>
            </a:r>
          </a:p>
          <a:p>
            <a:pPr>
              <a:buFont typeface="+mj-lt"/>
              <a:buAutoNum type="arabicPeriod"/>
            </a:pPr>
            <a:r>
              <a:rPr lang="zh-TW" altLang="en-US" sz="3000" dirty="0"/>
              <a:t>分析結果。</a:t>
            </a:r>
          </a:p>
          <a:p>
            <a:pPr>
              <a:buFont typeface="+mj-lt"/>
              <a:buAutoNum type="arabicPeriod"/>
            </a:pPr>
            <a:r>
              <a:rPr lang="zh-TW" altLang="en-US" sz="3000" dirty="0"/>
              <a:t>清理和保持安全。</a:t>
            </a:r>
          </a:p>
          <a:p>
            <a:endParaRPr lang="zh-TW" altLang="en-US" sz="3200" dirty="0"/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7FA41805-4095-4144-5039-B3B7859D8A47}"/>
              </a:ext>
            </a:extLst>
          </p:cNvPr>
          <p:cNvSpPr/>
          <p:nvPr/>
        </p:nvSpPr>
        <p:spPr>
          <a:xfrm>
            <a:off x="3676850" y="336884"/>
            <a:ext cx="8345103" cy="6189044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+mj-lt"/>
              <a:buAutoNum type="arabicPeriod"/>
            </a:pPr>
            <a:r>
              <a:rPr lang="zh-TW" altLang="en-US" sz="2400" dirty="0"/>
              <a:t>準備材料和工具：準備材料和工具。例如，如果你要進行水的沉浮實驗，你可能需要一個容器、不同密度的物體（如塑料球、木塊等）和水。</a:t>
            </a:r>
          </a:p>
          <a:p>
            <a:pPr>
              <a:buFont typeface="+mj-lt"/>
              <a:buAutoNum type="arabicPeriod"/>
            </a:pPr>
            <a:r>
              <a:rPr lang="zh-TW" altLang="en-US" sz="2400" dirty="0"/>
              <a:t>遵循實驗步驟：仔細閱讀你的實驗計劃中的步驟，按照順序進行實驗。</a:t>
            </a:r>
            <a:endParaRPr lang="en-US" altLang="zh-TW" sz="2400" dirty="0"/>
          </a:p>
          <a:p>
            <a:pPr>
              <a:buFont typeface="+mj-lt"/>
              <a:buAutoNum type="arabicPeriod"/>
            </a:pPr>
            <a:r>
              <a:rPr lang="zh-TW" altLang="en-US" sz="2400" dirty="0"/>
              <a:t>測量和觀察：</a:t>
            </a:r>
            <a:r>
              <a:rPr lang="zh-TW" altLang="en-US" sz="2400" dirty="0">
                <a:solidFill>
                  <a:srgbClr val="FFC000"/>
                </a:solidFill>
              </a:rPr>
              <a:t>用表格表</a:t>
            </a:r>
            <a:r>
              <a:rPr lang="zh-TW" altLang="en-US" sz="2400" dirty="0"/>
              <a:t>記錄你的觀察和測量結果。</a:t>
            </a:r>
          </a:p>
          <a:p>
            <a:pPr>
              <a:buFont typeface="+mj-lt"/>
              <a:buAutoNum type="arabicPeriod"/>
            </a:pPr>
            <a:r>
              <a:rPr lang="zh-TW" altLang="en-US" sz="2400" dirty="0"/>
              <a:t>控制變數：在實驗過程中，確保只改變一個變數，其他變數保持不變。</a:t>
            </a:r>
            <a:endParaRPr lang="en-US" altLang="zh-TW" sz="2400" dirty="0"/>
          </a:p>
          <a:p>
            <a:pPr>
              <a:buFont typeface="+mj-lt"/>
              <a:buAutoNum type="arabicPeriod"/>
            </a:pPr>
            <a:r>
              <a:rPr lang="zh-TW" altLang="en-US" sz="2400" dirty="0"/>
              <a:t>多次重複實驗：為確保結果可靠性，多次重複（</a:t>
            </a:r>
            <a:r>
              <a:rPr lang="en-US" altLang="zh-TW" sz="2400" dirty="0"/>
              <a:t>3</a:t>
            </a:r>
            <a:r>
              <a:rPr lang="zh-TW" altLang="en-US" sz="2400" dirty="0"/>
              <a:t> ）相同的實驗。驗證結果是否一致。</a:t>
            </a:r>
          </a:p>
          <a:p>
            <a:pPr>
              <a:buFont typeface="+mj-lt"/>
              <a:buAutoNum type="arabicPeriod"/>
            </a:pPr>
            <a:r>
              <a:rPr lang="zh-TW" altLang="en-US" sz="2400" dirty="0"/>
              <a:t>紀錄結果</a:t>
            </a:r>
            <a:r>
              <a:rPr lang="zh-TW" altLang="en-US" sz="2400" dirty="0">
                <a:solidFill>
                  <a:srgbClr val="FFC000"/>
                </a:solidFill>
              </a:rPr>
              <a:t>： </a:t>
            </a:r>
            <a:r>
              <a:rPr lang="en-US" altLang="zh-TW" sz="2400" dirty="0">
                <a:solidFill>
                  <a:srgbClr val="FFC000"/>
                </a:solidFill>
              </a:rPr>
              <a:t>—</a:t>
            </a:r>
            <a:r>
              <a:rPr lang="zh-TW" altLang="en-US" sz="2400" dirty="0">
                <a:solidFill>
                  <a:srgbClr val="FFC000"/>
                </a:solidFill>
              </a:rPr>
              <a:t>定要</a:t>
            </a:r>
            <a:r>
              <a:rPr lang="zh-TW" altLang="en-US" sz="2400" dirty="0"/>
              <a:t>記錄觀察、測量和實驗結果。可以用文字描述，並使用</a:t>
            </a:r>
            <a:r>
              <a:rPr lang="zh-TW" altLang="en-US" sz="2400" dirty="0">
                <a:solidFill>
                  <a:srgbClr val="FFC000"/>
                </a:solidFill>
              </a:rPr>
              <a:t>表格</a:t>
            </a:r>
            <a:r>
              <a:rPr lang="zh-TW" altLang="en-US" sz="2400" dirty="0"/>
              <a:t>、</a:t>
            </a:r>
            <a:r>
              <a:rPr lang="zh-TW" altLang="en-US" sz="2400" dirty="0">
                <a:solidFill>
                  <a:srgbClr val="FFC000"/>
                </a:solidFill>
              </a:rPr>
              <a:t>圖片</a:t>
            </a:r>
            <a:r>
              <a:rPr lang="zh-TW" altLang="en-US" sz="2400" dirty="0"/>
              <a:t>或</a:t>
            </a:r>
            <a:r>
              <a:rPr lang="zh-TW" altLang="en-US" sz="2400" dirty="0">
                <a:solidFill>
                  <a:srgbClr val="FFC000"/>
                </a:solidFill>
              </a:rPr>
              <a:t>長條圖</a:t>
            </a:r>
            <a:r>
              <a:rPr lang="zh-TW" altLang="en-US" sz="2400" dirty="0"/>
              <a:t>呈現數據。</a:t>
            </a:r>
          </a:p>
          <a:p>
            <a:pPr>
              <a:buFont typeface="+mj-lt"/>
              <a:buAutoNum type="arabicPeriod"/>
            </a:pPr>
            <a:r>
              <a:rPr lang="zh-TW" altLang="en-US" sz="2400" dirty="0"/>
              <a:t>分析結果：分析結果並得出結論。確定你的實驗是否支持你的假設。</a:t>
            </a:r>
          </a:p>
          <a:p>
            <a:pPr>
              <a:buFont typeface="+mj-lt"/>
              <a:buAutoNum type="arabicPeriod"/>
            </a:pPr>
            <a:r>
              <a:rPr lang="zh-TW" altLang="en-US" sz="2400" dirty="0"/>
              <a:t>清理和安全</a:t>
            </a:r>
          </a:p>
        </p:txBody>
      </p:sp>
    </p:spTree>
    <p:extLst>
      <p:ext uri="{BB962C8B-B14F-4D97-AF65-F5344CB8AC3E}">
        <p14:creationId xmlns:p14="http://schemas.microsoft.com/office/powerpoint/2010/main" val="3583760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EE9F6C-7DC1-BF83-E26E-1D4772435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60778"/>
            <a:ext cx="10131425" cy="1456267"/>
          </a:xfrm>
        </p:spPr>
        <p:txBody>
          <a:bodyPr>
            <a:normAutofit/>
          </a:bodyPr>
          <a:lstStyle/>
          <a:p>
            <a:r>
              <a:rPr lang="zh-TW" altLang="en-US" sz="44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數據分析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7E4A55D-B1B0-6A41-5FA9-063BC51B1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41659"/>
            <a:ext cx="10131425" cy="5342022"/>
          </a:xfrm>
        </p:spPr>
        <p:txBody>
          <a:bodyPr>
            <a:normAutofit fontScale="77500" lnSpcReduction="20000"/>
          </a:bodyPr>
          <a:lstStyle/>
          <a:p>
            <a:pPr>
              <a:buFont typeface="+mj-lt"/>
              <a:buAutoNum type="arabicPeriod"/>
            </a:pPr>
            <a:r>
              <a:rPr lang="zh-TW" altLang="en-US" sz="3600" dirty="0"/>
              <a:t>整理數據：將你的實驗或觀察的數據整理到一個表格或圖表中。確保數據的順序和標籤清晰可讀。</a:t>
            </a:r>
          </a:p>
          <a:p>
            <a:pPr>
              <a:buFont typeface="+mj-lt"/>
              <a:buAutoNum type="arabicPeriod"/>
            </a:pPr>
            <a:r>
              <a:rPr lang="zh-TW" altLang="en-US" sz="3600" dirty="0"/>
              <a:t>簡單的計算：根據你的數據，進行一些簡單的計算，如求平均值、總數或比例等。這有助於得出數據的整體特徵。</a:t>
            </a:r>
          </a:p>
          <a:p>
            <a:pPr>
              <a:buFont typeface="+mj-lt"/>
              <a:buAutoNum type="arabicPeriod"/>
            </a:pPr>
            <a:r>
              <a:rPr lang="zh-TW" altLang="en-US" sz="3600" dirty="0"/>
              <a:t>圖表呈現：使用圖表或圖形來展示你的數據。例如，可以使用長條圖、折線圖或圓餅圖來呈現數據的分佈和關係。</a:t>
            </a:r>
          </a:p>
          <a:p>
            <a:pPr>
              <a:buFont typeface="+mj-lt"/>
              <a:buAutoNum type="arabicPeriod"/>
            </a:pPr>
            <a:r>
              <a:rPr lang="zh-TW" altLang="en-US" sz="3600" dirty="0"/>
              <a:t>觀察和分析：觀察你的圖表，分析數據之間的模式和趨勢。你可以問自己一些問題，如「哪個數據點最大？最小？有沒有明顯的增長或下降趨勢？等等。</a:t>
            </a:r>
          </a:p>
          <a:p>
            <a:pPr>
              <a:buFont typeface="+mj-lt"/>
              <a:buAutoNum type="arabicPeriod"/>
            </a:pPr>
            <a:r>
              <a:rPr lang="zh-TW" altLang="en-US" sz="3600" dirty="0"/>
              <a:t>得出結論：根據你的觀察和分析，得出結論並回答你的研究問題。這是根據數據結果對主題的解釋和理解。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2663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EE9F6C-7DC1-BF83-E26E-1D4772435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結果展示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7E4A55D-B1B0-6A41-5FA9-063BC51B1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zh-TW" altLang="en-US" sz="3600" dirty="0"/>
              <a:t>使用圖片和圖表展示結果。</a:t>
            </a:r>
          </a:p>
          <a:p>
            <a:pPr>
              <a:buFont typeface="+mj-lt"/>
              <a:buAutoNum type="arabicPeriod"/>
            </a:pPr>
            <a:r>
              <a:rPr lang="zh-TW" altLang="en-US" sz="3600" dirty="0"/>
              <a:t>使用簡單明瞭的文字解釋結果。</a:t>
            </a:r>
          </a:p>
          <a:p>
            <a:pPr>
              <a:buFont typeface="+mj-lt"/>
              <a:buAutoNum type="arabicPeriod"/>
            </a:pPr>
            <a:r>
              <a:rPr lang="zh-TW" altLang="en-US" sz="3600" dirty="0"/>
              <a:t>進行示範或演示。</a:t>
            </a:r>
          </a:p>
          <a:p>
            <a:pPr>
              <a:buFont typeface="+mj-lt"/>
              <a:buAutoNum type="arabicPeriod"/>
            </a:pPr>
            <a:r>
              <a:rPr lang="zh-TW" altLang="en-US" sz="3600" dirty="0"/>
              <a:t>以自己的話簡單地分享結果。</a:t>
            </a:r>
          </a:p>
          <a:p>
            <a:pPr>
              <a:buFont typeface="+mj-lt"/>
              <a:buAutoNum type="arabicPeriod"/>
            </a:pPr>
            <a:r>
              <a:rPr lang="zh-TW" altLang="en-US" sz="3600" dirty="0"/>
              <a:t>保持自信和樂趣。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4239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EE9F6C-7DC1-BF83-E26E-1D4772435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31006"/>
            <a:ext cx="10131425" cy="972153"/>
          </a:xfrm>
        </p:spPr>
        <p:txBody>
          <a:bodyPr>
            <a:normAutofit/>
          </a:bodyPr>
          <a:lstStyle/>
          <a:p>
            <a:r>
              <a:rPr lang="zh-TW" altLang="en-US" sz="44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製作展示板或海報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7E4A55D-B1B0-6A41-5FA9-063BC51B1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95664"/>
            <a:ext cx="10131425" cy="4693921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zh-TW" altLang="en-US" sz="3200" dirty="0"/>
              <a:t>選擇有趣吸引注意的主題。</a:t>
            </a:r>
          </a:p>
          <a:p>
            <a:pPr>
              <a:buFont typeface="+mj-lt"/>
              <a:buAutoNum type="arabicPeriod"/>
            </a:pPr>
            <a:r>
              <a:rPr lang="zh-TW" altLang="en-US" sz="3200" dirty="0"/>
              <a:t>收集資料。</a:t>
            </a:r>
          </a:p>
          <a:p>
            <a:pPr>
              <a:buFont typeface="+mj-lt"/>
              <a:buAutoNum type="arabicPeriod"/>
            </a:pPr>
            <a:r>
              <a:rPr lang="zh-TW" altLang="en-US" sz="3200" dirty="0"/>
              <a:t>安排布局。</a:t>
            </a:r>
          </a:p>
          <a:p>
            <a:pPr>
              <a:buFont typeface="+mj-lt"/>
              <a:buAutoNum type="arabicPeriod"/>
            </a:pPr>
            <a:r>
              <a:rPr lang="zh-TW" altLang="en-US" sz="3200" dirty="0"/>
              <a:t>製作引人注目的標題。</a:t>
            </a:r>
          </a:p>
          <a:p>
            <a:pPr>
              <a:buFont typeface="+mj-lt"/>
              <a:buAutoNum type="arabicPeriod"/>
            </a:pPr>
            <a:r>
              <a:rPr lang="zh-TW" altLang="en-US" sz="3200" dirty="0"/>
              <a:t>使用圖片和圖表展示資料。</a:t>
            </a:r>
          </a:p>
          <a:p>
            <a:pPr>
              <a:buFont typeface="+mj-lt"/>
              <a:buAutoNum type="arabicPeriod"/>
            </a:pPr>
            <a:r>
              <a:rPr lang="zh-TW" altLang="en-US" sz="3200" dirty="0"/>
              <a:t>使用簡單明瞭的文字解釋資料。</a:t>
            </a:r>
          </a:p>
          <a:p>
            <a:pPr>
              <a:buFont typeface="+mj-lt"/>
              <a:buAutoNum type="arabicPeriod"/>
            </a:pPr>
            <a:r>
              <a:rPr lang="zh-TW" altLang="en-US" sz="3200" dirty="0"/>
              <a:t>添加一些創意裝飾。</a:t>
            </a:r>
          </a:p>
          <a:p>
            <a:pPr>
              <a:buFont typeface="+mj-lt"/>
              <a:buAutoNum type="arabicPeriod"/>
            </a:pPr>
            <a:r>
              <a:rPr lang="zh-TW" altLang="en-US" sz="3200" dirty="0"/>
              <a:t>檢查拼寫和修正錯誤。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97309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EE9F6C-7DC1-BF83-E26E-1D4772435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準備口頭報告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7E4A55D-B1B0-6A41-5FA9-063BC51B1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 </a:t>
            </a:r>
            <a:r>
              <a:rPr lang="zh-TW" altLang="en-US" sz="3600" dirty="0"/>
              <a:t>準備一份簡單的口頭報告稿</a:t>
            </a:r>
          </a:p>
          <a:p>
            <a:r>
              <a:rPr lang="zh-TW" altLang="en-US" sz="3600" dirty="0"/>
              <a:t>    介紹你的研究背景、目標和結果</a:t>
            </a:r>
          </a:p>
        </p:txBody>
      </p:sp>
    </p:spTree>
    <p:extLst>
      <p:ext uri="{BB962C8B-B14F-4D97-AF65-F5344CB8AC3E}">
        <p14:creationId xmlns:p14="http://schemas.microsoft.com/office/powerpoint/2010/main" val="314205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9FF41E0-A28C-7B4F-235E-6D66F8B9A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680" y="1251284"/>
            <a:ext cx="5541744" cy="51880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0" lang="zh-TW" altLang="en-US" sz="34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新細明體" panose="02020500000000000000" pitchFamily="18" charset="-120"/>
                <a:cs typeface="+mj-cs"/>
              </a:rPr>
              <a:t>選擇一個你感興趣的應用科學主題</a:t>
            </a:r>
            <a:endParaRPr kumimoji="0" lang="en-US" altLang="zh-TW" sz="3400" b="0" i="0" u="none" strike="noStrike" kern="1200" cap="all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新細明體" panose="02020500000000000000" pitchFamily="18" charset="-120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kumimoji="0" lang="zh-TW" altLang="en-US" sz="34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新細明體" panose="02020500000000000000" pitchFamily="18" charset="-120"/>
                <a:cs typeface="+mj-cs"/>
              </a:rPr>
              <a:t>如何找出研究主題進行</a:t>
            </a:r>
            <a:endParaRPr kumimoji="0" lang="en-US" altLang="zh-TW" sz="3400" b="0" i="0" u="none" strike="noStrike" kern="1200" cap="all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新細明體" panose="02020500000000000000" pitchFamily="18" charset="-120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kumimoji="0" lang="zh-TW" altLang="en-US" sz="34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新細明體" panose="02020500000000000000" pitchFamily="18" charset="-120"/>
                <a:cs typeface="+mj-cs"/>
              </a:rPr>
              <a:t>深入了解和探索你的主題</a:t>
            </a:r>
            <a:endParaRPr kumimoji="0" lang="en-US" altLang="zh-TW" sz="3400" b="0" i="0" u="none" strike="noStrike" kern="1200" cap="all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新細明體" panose="02020500000000000000" pitchFamily="18" charset="-120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kumimoji="0" lang="zh-TW" altLang="en-US" sz="34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新細明體" panose="02020500000000000000" pitchFamily="18" charset="-120"/>
                <a:cs typeface="+mj-cs"/>
              </a:rPr>
              <a:t>進行科學研究搜集文獻</a:t>
            </a:r>
            <a:endParaRPr kumimoji="0" lang="en-US" altLang="zh-TW" sz="3400" b="0" i="0" u="none" strike="noStrike" kern="1200" cap="all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新細明體" panose="02020500000000000000" pitchFamily="18" charset="-120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kumimoji="0" lang="zh-TW" altLang="en-US" sz="34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新細明體" panose="02020500000000000000" pitchFamily="18" charset="-120"/>
                <a:cs typeface="+mj-cs"/>
              </a:rPr>
              <a:t>確定研究主題</a:t>
            </a:r>
            <a:endParaRPr kumimoji="0" lang="en-US" altLang="zh-TW" sz="3400" b="0" i="0" u="none" strike="noStrike" kern="1200" cap="all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新細明體" panose="02020500000000000000" pitchFamily="18" charset="-120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kumimoji="0" lang="zh-TW" altLang="en-US" sz="34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新細明體" panose="02020500000000000000" pitchFamily="18" charset="-120"/>
                <a:cs typeface="+mj-cs"/>
              </a:rPr>
              <a:t>製作實驗計劃</a:t>
            </a:r>
            <a:endParaRPr kumimoji="0" lang="en-US" altLang="zh-TW" sz="3400" b="0" i="0" u="none" strike="noStrike" kern="1200" cap="all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新細明體" panose="02020500000000000000" pitchFamily="18" charset="-120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F57785DC-EDA7-C967-4358-2BC3D18BDAA4}"/>
              </a:ext>
            </a:extLst>
          </p:cNvPr>
          <p:cNvSpPr txBox="1"/>
          <p:nvPr/>
        </p:nvSpPr>
        <p:spPr>
          <a:xfrm>
            <a:off x="6557211" y="1482291"/>
            <a:ext cx="5265019" cy="4057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zh-TW" altLang="en-US" sz="36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新細明體" panose="02020500000000000000" pitchFamily="18" charset="-120"/>
                <a:cs typeface="+mn-cs"/>
              </a:rPr>
              <a:t>執行實驗計劃</a:t>
            </a:r>
            <a:endParaRPr kumimoji="0" lang="en-US" altLang="zh-TW" sz="3600" b="0" i="0" u="none" strike="noStrike" kern="1200" cap="all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新細明體" panose="02020500000000000000" pitchFamily="18" charset="-12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zh-TW" altLang="en-US" sz="36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新細明體" panose="02020500000000000000" pitchFamily="18" charset="-120"/>
                <a:cs typeface="+mn-cs"/>
              </a:rPr>
              <a:t>數據分析</a:t>
            </a:r>
            <a:endParaRPr kumimoji="0" lang="en-US" altLang="zh-TW" sz="3600" b="0" i="0" u="none" strike="noStrike" kern="1200" cap="all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新細明體" panose="02020500000000000000" pitchFamily="18" charset="-12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zh-TW" altLang="en-US" sz="36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新細明體" panose="02020500000000000000" pitchFamily="18" charset="-120"/>
                <a:cs typeface="+mn-cs"/>
              </a:rPr>
              <a:t>結果展示</a:t>
            </a:r>
            <a:endParaRPr kumimoji="0" lang="en-US" altLang="zh-TW" sz="3600" b="0" i="0" u="none" strike="noStrike" kern="1200" cap="all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新細明體" panose="02020500000000000000" pitchFamily="18" charset="-12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zh-TW" altLang="en-US" sz="36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新細明體" panose="02020500000000000000" pitchFamily="18" charset="-120"/>
                <a:cs typeface="+mn-cs"/>
              </a:rPr>
              <a:t>製作展示板或海報</a:t>
            </a:r>
            <a:endParaRPr kumimoji="0" lang="en-US" altLang="zh-TW" sz="3600" b="0" i="0" u="none" strike="noStrike" kern="1200" cap="all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新細明體" panose="02020500000000000000" pitchFamily="18" charset="-12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zh-TW" altLang="en-US" sz="36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新細明體" panose="02020500000000000000" pitchFamily="18" charset="-120"/>
                <a:cs typeface="+mn-cs"/>
              </a:rPr>
              <a:t>準備口頭報告</a:t>
            </a:r>
            <a:endParaRPr kumimoji="0" lang="en-US" altLang="zh-TW" sz="3600" b="0" i="0" u="none" strike="noStrike" kern="1200" cap="all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新細明體" panose="02020500000000000000" pitchFamily="18" charset="-12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zh-TW" altLang="en-US" sz="36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新細明體" panose="02020500000000000000" pitchFamily="18" charset="-120"/>
                <a:cs typeface="+mn-cs"/>
              </a:rPr>
              <a:t>展示你的研究</a:t>
            </a:r>
            <a:endParaRPr kumimoji="0" lang="en-US" altLang="zh-TW" sz="2700" b="0" i="0" u="none" strike="noStrike" kern="1200" cap="all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4DB0997A-AF46-A6F7-4216-211BE2B96215}"/>
              </a:ext>
            </a:extLst>
          </p:cNvPr>
          <p:cNvSpPr/>
          <p:nvPr/>
        </p:nvSpPr>
        <p:spPr>
          <a:xfrm>
            <a:off x="791680" y="279133"/>
            <a:ext cx="6225137" cy="1039055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4400" dirty="0"/>
              <a:t>如何準備科展研究計劃</a:t>
            </a:r>
          </a:p>
        </p:txBody>
      </p:sp>
    </p:spTree>
    <p:extLst>
      <p:ext uri="{BB962C8B-B14F-4D97-AF65-F5344CB8AC3E}">
        <p14:creationId xmlns:p14="http://schemas.microsoft.com/office/powerpoint/2010/main" val="2911061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68DEA9-C5F9-075A-D44A-C2A00AF80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展示你的研究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88AFC1-6853-14C9-5911-930069BDE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 </a:t>
            </a:r>
            <a:r>
              <a:rPr lang="zh-TW" altLang="en-US" sz="3200" dirty="0"/>
              <a:t>在台南市科學展覽中展示你的研究項目</a:t>
            </a:r>
          </a:p>
          <a:p>
            <a:r>
              <a:rPr lang="zh-TW" altLang="en-US" sz="3200" dirty="0"/>
              <a:t>    與其他學生和觀眾分享你的成果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45970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68DEA9-C5F9-075A-D44A-C2A00AF80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88AFC1-6853-14C9-5911-930069BDE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6176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B2F3934-5AB6-4E6F-B624-41A82677D5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9474" y="3429000"/>
            <a:ext cx="10558944" cy="989514"/>
          </a:xfrm>
        </p:spPr>
        <p:txBody>
          <a:bodyPr>
            <a:normAutofit/>
          </a:bodyPr>
          <a:lstStyle/>
          <a:p>
            <a:r>
              <a:rPr lang="en-US" altLang="zh-TW" sz="3200" dirty="0">
                <a:hlinkClick r:id="rId2"/>
              </a:rPr>
              <a:t>https://</a:t>
            </a:r>
            <a:r>
              <a:rPr lang="en-US" altLang="zh-TW" sz="3200" dirty="0" err="1">
                <a:hlinkClick r:id="rId2"/>
              </a:rPr>
              <a:t>sf.tn.edu.tw</a:t>
            </a:r>
            <a:r>
              <a:rPr lang="en-US" altLang="zh-TW" sz="3200" dirty="0">
                <a:hlinkClick r:id="rId2"/>
              </a:rPr>
              <a:t>/modules/</a:t>
            </a:r>
            <a:r>
              <a:rPr lang="en-US" altLang="zh-TW" sz="3200" dirty="0" err="1">
                <a:hlinkClick r:id="rId2"/>
              </a:rPr>
              <a:t>science_fair</a:t>
            </a:r>
            <a:r>
              <a:rPr lang="en-US" altLang="zh-TW" sz="3200" dirty="0">
                <a:hlinkClick r:id="rId2"/>
              </a:rPr>
              <a:t>/</a:t>
            </a:r>
            <a:r>
              <a:rPr lang="en-US" altLang="zh-TW" sz="3200" dirty="0" err="1">
                <a:hlinkClick r:id="rId2"/>
              </a:rPr>
              <a:t>award.php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90550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72EAA5-35CD-2229-769A-9DFE71BAC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68968"/>
            <a:ext cx="10131425" cy="1456267"/>
          </a:xfrm>
        </p:spPr>
        <p:txBody>
          <a:bodyPr>
            <a:normAutofit/>
          </a:bodyPr>
          <a:lstStyle/>
          <a:p>
            <a:r>
              <a:rPr lang="zh-TW" altLang="en-US" sz="48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選擇一個你感興趣的應用科學主題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5117D42-CEEB-BC29-B32D-730A918CD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235"/>
            <a:ext cx="10131425" cy="471593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zh-TW" altLang="en-US" sz="3600" dirty="0">
                <a:solidFill>
                  <a:srgbClr val="FFFF00"/>
                </a:solidFill>
              </a:rPr>
              <a:t>興趣和愛好</a:t>
            </a:r>
            <a:r>
              <a:rPr lang="zh-TW" altLang="en-US" sz="3600" dirty="0"/>
              <a:t>：考慮你的興趣和愛好。你對哪些主題感興趣？是天氣、動物、植物、電力還是其他領域？選擇一個與你的興趣相關的主題，這樣你將更願意去深入研究和學習。</a:t>
            </a:r>
          </a:p>
          <a:p>
            <a:pPr>
              <a:buFont typeface="+mj-lt"/>
              <a:buAutoNum type="arabicPeriod"/>
            </a:pPr>
            <a:r>
              <a:rPr lang="zh-TW" altLang="en-US" sz="3600" dirty="0">
                <a:solidFill>
                  <a:srgbClr val="FFFF00"/>
                </a:solidFill>
              </a:rPr>
              <a:t>日常生活應用</a:t>
            </a:r>
            <a:r>
              <a:rPr lang="zh-TW" altLang="en-US" sz="3600" dirty="0"/>
              <a:t>：思考科學如何應用在日常生活中。你可以選擇一個與環境、健康、食物、能源等方面有關的主題，這樣你可以更好地理解和應用科學原理。</a:t>
            </a:r>
          </a:p>
        </p:txBody>
      </p:sp>
    </p:spTree>
    <p:extLst>
      <p:ext uri="{BB962C8B-B14F-4D97-AF65-F5344CB8AC3E}">
        <p14:creationId xmlns:p14="http://schemas.microsoft.com/office/powerpoint/2010/main" val="1860296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72EAA5-35CD-2229-769A-9DFE71BAC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選擇一個你感興趣的應用科學主題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5117D42-CEEB-BC29-B32D-730A918CD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20686"/>
            <a:ext cx="10131425" cy="42491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>
                <a:solidFill>
                  <a:srgbClr val="FFFF00"/>
                </a:solidFill>
              </a:rPr>
              <a:t>3.</a:t>
            </a:r>
            <a:r>
              <a:rPr lang="zh-TW" altLang="en-US" sz="3600" dirty="0">
                <a:solidFill>
                  <a:srgbClr val="FFFF00"/>
                </a:solidFill>
              </a:rPr>
              <a:t>關注社會問題</a:t>
            </a:r>
            <a:r>
              <a:rPr lang="zh-TW" altLang="en-US" sz="3600" dirty="0"/>
              <a:t>：關注當今社會面臨的問題，如氣候變化、環境保護、可持續發展等。選擇一個與這些問題相關的主題，這樣你可以通過科學研究和應用來探索解決方案。</a:t>
            </a:r>
          </a:p>
          <a:p>
            <a:pPr marL="0" indent="0">
              <a:buNone/>
            </a:pPr>
            <a:r>
              <a:rPr lang="en-US" altLang="zh-TW" sz="3600" dirty="0">
                <a:solidFill>
                  <a:srgbClr val="FFFF00"/>
                </a:solidFill>
              </a:rPr>
              <a:t>4.</a:t>
            </a:r>
            <a:r>
              <a:rPr lang="zh-TW" altLang="en-US" sz="3600" dirty="0">
                <a:solidFill>
                  <a:srgbClr val="FFFF00"/>
                </a:solidFill>
              </a:rPr>
              <a:t>資源和設備</a:t>
            </a:r>
            <a:r>
              <a:rPr lang="zh-TW" altLang="en-US" sz="3600" dirty="0"/>
              <a:t>：考慮你可以獲得的資源和設備。選擇一個在你可用的資源範圍內進行研究和實驗的主題。這樣你可以更輕鬆地進行實驗和觀察。</a:t>
            </a:r>
          </a:p>
        </p:txBody>
      </p:sp>
    </p:spTree>
    <p:extLst>
      <p:ext uri="{BB962C8B-B14F-4D97-AF65-F5344CB8AC3E}">
        <p14:creationId xmlns:p14="http://schemas.microsoft.com/office/powerpoint/2010/main" val="2451554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72EAA5-35CD-2229-769A-9DFE71BAC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選擇一個你感興趣的應用科學主題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5117D42-CEEB-BC29-B32D-730A918CD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>
                <a:solidFill>
                  <a:srgbClr val="FFFF00"/>
                </a:solidFill>
              </a:rPr>
              <a:t>5.</a:t>
            </a:r>
            <a:r>
              <a:rPr lang="zh-TW" altLang="en-US" sz="3600" dirty="0">
                <a:solidFill>
                  <a:srgbClr val="FFFF00"/>
                </a:solidFill>
              </a:rPr>
              <a:t>創造性和獨特性</a:t>
            </a:r>
            <a:r>
              <a:rPr lang="zh-TW" altLang="en-US" sz="3600" dirty="0"/>
              <a:t>：選擇一個能夠展現你的創造力和獨特性的主題。思考如何將科學應用到一個新的領域或解決一個獨特的問題。</a:t>
            </a:r>
          </a:p>
          <a:p>
            <a:pPr marL="0" indent="0">
              <a:buNone/>
            </a:pPr>
            <a:r>
              <a:rPr lang="en-US" altLang="zh-TW" sz="3600" dirty="0">
                <a:solidFill>
                  <a:srgbClr val="FFFF00"/>
                </a:solidFill>
              </a:rPr>
              <a:t>6.</a:t>
            </a:r>
            <a:r>
              <a:rPr lang="zh-TW" altLang="en-US" sz="3600" dirty="0">
                <a:solidFill>
                  <a:srgbClr val="FFFF00"/>
                </a:solidFill>
              </a:rPr>
              <a:t>諮詢專家</a:t>
            </a:r>
            <a:r>
              <a:rPr lang="zh-TW" altLang="en-US" sz="3600" dirty="0"/>
              <a:t>：如果你仍然感到困惑，不妨諮詢一些科學專家或老師的意見。他們可以提供有關不同主題的建議和指導，幫助你做出選擇。</a:t>
            </a:r>
          </a:p>
        </p:txBody>
      </p:sp>
    </p:spTree>
    <p:extLst>
      <p:ext uri="{BB962C8B-B14F-4D97-AF65-F5344CB8AC3E}">
        <p14:creationId xmlns:p14="http://schemas.microsoft.com/office/powerpoint/2010/main" val="1454847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9ECB06-E520-AB43-1283-0DA4D5E38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63091"/>
            <a:ext cx="10131425" cy="1036320"/>
          </a:xfrm>
        </p:spPr>
        <p:txBody>
          <a:bodyPr>
            <a:normAutofit/>
          </a:bodyPr>
          <a:lstStyle/>
          <a:p>
            <a:r>
              <a:rPr lang="zh-TW" altLang="en-US" sz="48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如何找出研究主題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2739DD-F5BD-B4D3-BFD7-16AC57FDB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32034"/>
            <a:ext cx="10131425" cy="5091764"/>
          </a:xfrm>
        </p:spPr>
        <p:txBody>
          <a:bodyPr>
            <a:normAutofit fontScale="92500"/>
          </a:bodyPr>
          <a:lstStyle/>
          <a:p>
            <a:pPr>
              <a:buFont typeface="+mj-lt"/>
              <a:buAutoNum type="arabicPeriod"/>
            </a:pPr>
            <a:r>
              <a:rPr lang="zh-TW" altLang="en-US" sz="3600" dirty="0">
                <a:solidFill>
                  <a:srgbClr val="FFFF00"/>
                </a:solidFill>
              </a:rPr>
              <a:t>圖書館</a:t>
            </a:r>
            <a:r>
              <a:rPr lang="zh-TW" altLang="en-US" sz="3600" dirty="0"/>
              <a:t>：前往當地圖書館，尋找與應用科學相關的圖書和參考資料。圖書館通常擁有各種科學主題的書籍，從生態系統到天文學等。</a:t>
            </a:r>
          </a:p>
          <a:p>
            <a:pPr>
              <a:buFont typeface="+mj-lt"/>
              <a:buAutoNum type="arabicPeriod"/>
            </a:pPr>
            <a:r>
              <a:rPr lang="zh-TW" altLang="en-US" sz="3600" dirty="0">
                <a:solidFill>
                  <a:srgbClr val="FFFF00"/>
                </a:solidFill>
              </a:rPr>
              <a:t>網絡資源</a:t>
            </a:r>
            <a:r>
              <a:rPr lang="zh-TW" altLang="en-US" sz="3600" dirty="0"/>
              <a:t>：使用安全和可信賴的網站，如國家地理、</a:t>
            </a:r>
            <a:r>
              <a:rPr lang="en-US" altLang="zh-TW" sz="3600" dirty="0"/>
              <a:t>NASA Kids</a:t>
            </a:r>
            <a:r>
              <a:rPr lang="zh-TW" altLang="en-US" sz="3600" dirty="0"/>
              <a:t>、</a:t>
            </a:r>
            <a:r>
              <a:rPr lang="en-US" altLang="zh-TW" sz="3600" dirty="0"/>
              <a:t>Discovery Kids</a:t>
            </a:r>
            <a:r>
              <a:rPr lang="zh-TW" altLang="en-US" sz="3600" dirty="0"/>
              <a:t>等，這些網站提供有關科學和應用科學的豐富資訊、遊戲和實驗教學。</a:t>
            </a:r>
          </a:p>
          <a:p>
            <a:pPr>
              <a:buFont typeface="+mj-lt"/>
              <a:buAutoNum type="arabicPeriod"/>
            </a:pPr>
            <a:r>
              <a:rPr lang="zh-TW" altLang="en-US" sz="3600" dirty="0">
                <a:solidFill>
                  <a:srgbClr val="FFFF00"/>
                </a:solidFill>
              </a:rPr>
              <a:t>科學博物館</a:t>
            </a:r>
            <a:r>
              <a:rPr lang="zh-TW" altLang="en-US" sz="3600" dirty="0"/>
              <a:t>：參觀當地的科學博物館，這些博物館通常有互動展覽和實驗室，讓你可以親身體驗和學習各種科學原理和應用</a:t>
            </a:r>
            <a:r>
              <a:rPr lang="zh-TW" altLang="en-US" sz="32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986390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9ECB06-E520-AB43-1283-0DA4D5E38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1036320"/>
          </a:xfrm>
        </p:spPr>
        <p:txBody>
          <a:bodyPr/>
          <a:lstStyle/>
          <a:p>
            <a:r>
              <a:rPr kumimoji="0" lang="zh-TW" altLang="en-US" sz="4800" b="1" i="0" u="none" strike="noStrike" kern="1200" cap="none" spc="0" normalizeH="0" baseline="0" noProof="0" dirty="0">
                <a:ln w="22225">
                  <a:solidFill>
                    <a:srgbClr val="477BD1"/>
                  </a:solidFill>
                  <a:prstDash val="solid"/>
                </a:ln>
                <a:solidFill>
                  <a:srgbClr val="477BD1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 Light" panose="020F0302020204030204"/>
                <a:ea typeface="新細明體" panose="02020500000000000000" pitchFamily="18" charset="-120"/>
                <a:cs typeface="+mj-cs"/>
              </a:rPr>
              <a:t>如何找出研究主題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2739DD-F5BD-B4D3-BFD7-16AC57FDB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95663"/>
            <a:ext cx="10131425" cy="5091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/>
              <a:t>4.</a:t>
            </a:r>
            <a:r>
              <a:rPr lang="zh-TW" altLang="en-US" sz="3600" dirty="0">
                <a:solidFill>
                  <a:srgbClr val="FFFF00"/>
                </a:solidFill>
              </a:rPr>
              <a:t>科學雜誌和期刊</a:t>
            </a:r>
            <a:r>
              <a:rPr lang="zh-TW" altLang="en-US" sz="3600" dirty="0"/>
              <a:t>：閱讀針對小學生的科學雜誌和期刊，例如</a:t>
            </a:r>
            <a:r>
              <a:rPr lang="en-US" altLang="zh-TW" sz="3600" dirty="0"/>
              <a:t>《</a:t>
            </a:r>
            <a:r>
              <a:rPr lang="zh-TW" altLang="en-US" sz="3600" dirty="0"/>
              <a:t>科學少年</a:t>
            </a:r>
            <a:r>
              <a:rPr lang="en-US" altLang="zh-TW" sz="3600" dirty="0"/>
              <a:t>》</a:t>
            </a:r>
            <a:r>
              <a:rPr lang="zh-TW" altLang="en-US" sz="3600" dirty="0"/>
              <a:t>、</a:t>
            </a:r>
            <a:r>
              <a:rPr lang="en-US" altLang="zh-TW" sz="3600" dirty="0"/>
              <a:t>《</a:t>
            </a:r>
            <a:r>
              <a:rPr lang="zh-TW" altLang="en-US" sz="3600" dirty="0"/>
              <a:t>科學故事</a:t>
            </a:r>
            <a:r>
              <a:rPr lang="en-US" altLang="zh-TW" sz="3600" dirty="0"/>
              <a:t>》</a:t>
            </a:r>
            <a:r>
              <a:rPr lang="zh-TW" altLang="en-US" sz="3600" dirty="0"/>
              <a:t>等，這些雜誌通常包含有趣的科學故事、實驗和解說。</a:t>
            </a:r>
          </a:p>
          <a:p>
            <a:pPr marL="0" indent="0">
              <a:buNone/>
            </a:pPr>
            <a:r>
              <a:rPr lang="en-US" altLang="zh-TW" sz="3600" dirty="0"/>
              <a:t>5.</a:t>
            </a:r>
            <a:r>
              <a:rPr lang="zh-TW" altLang="en-US" sz="3600" dirty="0">
                <a:solidFill>
                  <a:srgbClr val="FFFF00"/>
                </a:solidFill>
              </a:rPr>
              <a:t>學校資源</a:t>
            </a:r>
            <a:r>
              <a:rPr lang="zh-TW" altLang="en-US" sz="3600" dirty="0"/>
              <a:t>：與你的老師討論，尋求學校圖書館和資源中心的建議，他們可能有適合小學生的科學資料和教材。</a:t>
            </a:r>
          </a:p>
        </p:txBody>
      </p:sp>
    </p:spTree>
    <p:extLst>
      <p:ext uri="{BB962C8B-B14F-4D97-AF65-F5344CB8AC3E}">
        <p14:creationId xmlns:p14="http://schemas.microsoft.com/office/powerpoint/2010/main" val="468200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9ECB06-E520-AB43-1283-0DA4D5E38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24590"/>
            <a:ext cx="10131425" cy="1036320"/>
          </a:xfrm>
        </p:spPr>
        <p:txBody>
          <a:bodyPr>
            <a:normAutofit/>
          </a:bodyPr>
          <a:lstStyle/>
          <a:p>
            <a:r>
              <a:rPr lang="zh-TW" altLang="en-US" sz="44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進行深入了解和探索你的主題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2739DD-F5BD-B4D3-BFD7-16AC57FDB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049154"/>
            <a:ext cx="10131425" cy="5584255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zh-TW" altLang="en-US" sz="3600" dirty="0">
                <a:solidFill>
                  <a:srgbClr val="FFFF00"/>
                </a:solidFill>
              </a:rPr>
              <a:t>圖書館</a:t>
            </a:r>
            <a:r>
              <a:rPr lang="zh-TW" altLang="en-US" sz="3600" dirty="0"/>
              <a:t>：去當地圖書館尋找相關的書籍、參考資料和百科全書。這些資料通常提供深入的知識和背景信息。</a:t>
            </a:r>
          </a:p>
          <a:p>
            <a:pPr>
              <a:buFont typeface="+mj-lt"/>
              <a:buAutoNum type="arabicPeriod"/>
            </a:pPr>
            <a:r>
              <a:rPr lang="zh-TW" altLang="en-US" sz="3600" dirty="0">
                <a:solidFill>
                  <a:srgbClr val="FFFF00"/>
                </a:solidFill>
              </a:rPr>
              <a:t>網絡資源</a:t>
            </a:r>
            <a:r>
              <a:rPr lang="zh-TW" altLang="en-US" sz="3600" dirty="0"/>
              <a:t>：使用安全可靠的網站，如學術機構、科學教育網站或博物館網站，來搜索關鍵詞相關的資料。確保從可靠的網站獲取資料。</a:t>
            </a:r>
          </a:p>
        </p:txBody>
      </p:sp>
    </p:spTree>
    <p:extLst>
      <p:ext uri="{BB962C8B-B14F-4D97-AF65-F5344CB8AC3E}">
        <p14:creationId xmlns:p14="http://schemas.microsoft.com/office/powerpoint/2010/main" val="157831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體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{2723A068-DFC7-421E-B349-2C085F853AA8}tf03457452</Template>
  <TotalTime>310</TotalTime>
  <Words>1629</Words>
  <Application>Microsoft Office PowerPoint</Application>
  <PresentationFormat>寬螢幕</PresentationFormat>
  <Paragraphs>117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7" baseType="lpstr">
      <vt:lpstr>標楷體</vt:lpstr>
      <vt:lpstr>Arial</vt:lpstr>
      <vt:lpstr>Calibri</vt:lpstr>
      <vt:lpstr>Calibri Light</vt:lpstr>
      <vt:lpstr>Wingdings</vt:lpstr>
      <vt:lpstr>天體</vt:lpstr>
      <vt:lpstr>台南市科學展覽 應用科學組二準備</vt:lpstr>
      <vt:lpstr>PowerPoint 簡報</vt:lpstr>
      <vt:lpstr>PowerPoint 簡報</vt:lpstr>
      <vt:lpstr>選擇一個你感興趣的應用科學主題</vt:lpstr>
      <vt:lpstr>選擇一個你感興趣的應用科學主題</vt:lpstr>
      <vt:lpstr>選擇一個你感興趣的應用科學主題</vt:lpstr>
      <vt:lpstr>如何找出研究主題</vt:lpstr>
      <vt:lpstr>如何找出研究主題</vt:lpstr>
      <vt:lpstr>進行深入了解和探索你的主題</vt:lpstr>
      <vt:lpstr>進行深入了解和探索你的主題</vt:lpstr>
      <vt:lpstr>進行深入了解和探索你的主題</vt:lpstr>
      <vt:lpstr>進行科學研究搜集文獻</vt:lpstr>
      <vt:lpstr>確定研究主題的下—步：</vt:lpstr>
      <vt:lpstr>製作實驗計劃</vt:lpstr>
      <vt:lpstr>執行實驗計劃</vt:lpstr>
      <vt:lpstr>數據分析</vt:lpstr>
      <vt:lpstr>結果展示</vt:lpstr>
      <vt:lpstr>製作展示板或海報</vt:lpstr>
      <vt:lpstr>準備口頭報告</vt:lpstr>
      <vt:lpstr>展示你的研究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台南市科學展覽中的應用科學組準備</dc:title>
  <dc:creator>alan0420@gmail.com</dc:creator>
  <cp:lastModifiedBy>科任老師</cp:lastModifiedBy>
  <cp:revision>12</cp:revision>
  <dcterms:created xsi:type="dcterms:W3CDTF">2023-07-15T09:05:45Z</dcterms:created>
  <dcterms:modified xsi:type="dcterms:W3CDTF">2023-09-15T06:14:43Z</dcterms:modified>
</cp:coreProperties>
</file>