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9" r:id="rId5"/>
    <p:sldId id="261" r:id="rId6"/>
    <p:sldId id="262" r:id="rId7"/>
    <p:sldId id="263" r:id="rId8"/>
    <p:sldId id="265" r:id="rId9"/>
  </p:sldIdLst>
  <p:sldSz cx="12192000" cy="6858000"/>
  <p:notesSz cx="6858000" cy="9144000"/>
  <p:defaultTextStyle>
    <a:defPPr rtl="0">
      <a:defRPr lang="zh-tw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91" autoAdjust="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09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A2D7C38-E653-4C25-A5DE-1E05EE04C9CB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2021/10/11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371D633-9DD7-49CB-ADF7-75325D4C4636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0742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DF19462-46E0-4277-B076-422EE4E3EF61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C0D42F3-CDD5-4B19-B3DB-7C5223465AF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810580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C0D42F3-CDD5-4B19-B3DB-7C5223465AF0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36972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C0D42F3-CDD5-4B19-B3DB-7C5223465AF0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9944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C0D42F3-CDD5-4B19-B3DB-7C5223465AF0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3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7804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C0D42F3-CDD5-4B19-B3DB-7C5223465AF0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4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9726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C0D42F3-CDD5-4B19-B3DB-7C5223465AF0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5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869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矩形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rtlCol="0" anchor="t">
            <a:normAutofit/>
          </a:bodyPr>
          <a:lstStyle>
            <a:lvl1pPr algn="r">
              <a:defRPr sz="6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rtlCol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TW" altLang="en-US" noProof="0"/>
              <a:t>按一下以編輯母片子標題樣式</a:t>
            </a:r>
            <a:endParaRPr lang="zh-TW" altLang="en-US" noProof="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54094144-9693-429A-BC1F-27843962A378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Ins="45720"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US" altLang="zh-TW" sz="2400" noProof="0" dirty="0">
                <a:solidFill>
                  <a:schemeClr val="accent6"/>
                </a:solidFill>
                <a:latin typeface="Wingdings 3" panose="05040102010807070707" pitchFamily="18" charset="2"/>
                <a:ea typeface="Microsoft JhengHei UI" panose="020B0604030504040204" pitchFamily="34" charset="-120"/>
              </a:rPr>
              <a:t>z</a:t>
            </a:r>
            <a:endParaRPr lang="zh-TW" altLang="en-US" sz="2400" noProof="0" dirty="0">
              <a:solidFill>
                <a:schemeClr val="accent6"/>
              </a:solidFill>
              <a:latin typeface="Wingdings 3" panose="05040102010807070707" pitchFamily="18" charset="2"/>
              <a:ea typeface="Microsoft JhengHei UI" panose="020B0604030504040204" pitchFamily="34" charset="-12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矩形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文字方塊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US" altLang="zh-TW" sz="1800" noProof="0" dirty="0">
                <a:solidFill>
                  <a:schemeClr val="accent6"/>
                </a:solidFill>
                <a:latin typeface="Wingdings 3" panose="05040102010807070707" pitchFamily="18" charset="2"/>
                <a:ea typeface="Microsoft JhengHei UI" panose="020B0604030504040204" pitchFamily="34" charset="-120"/>
              </a:rPr>
              <a:t>z</a:t>
            </a:r>
            <a:endParaRPr lang="zh-TW" altLang="en-US" sz="1000" noProof="0" dirty="0">
              <a:solidFill>
                <a:schemeClr val="accent6"/>
              </a:solidFill>
              <a:latin typeface="Wingdings 3" panose="05040102010807070707" pitchFamily="18" charset="2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C4D2FAD-19F1-4EB2-9CA0-549ADEF7494A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矩形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文字方塊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US" altLang="zh-TW" sz="1800" noProof="0" dirty="0">
                <a:solidFill>
                  <a:schemeClr val="accent6"/>
                </a:solidFill>
                <a:latin typeface="Wingdings 3" panose="05040102010807070707" pitchFamily="18" charset="2"/>
                <a:ea typeface="Microsoft JhengHei UI" panose="020B0604030504040204" pitchFamily="34" charset="-120"/>
              </a:rPr>
              <a:t>z</a:t>
            </a:r>
            <a:endParaRPr lang="zh-TW" altLang="en-US" sz="1000" noProof="0" dirty="0">
              <a:solidFill>
                <a:schemeClr val="accent6"/>
              </a:solidFill>
              <a:latin typeface="Wingdings 3" panose="05040102010807070707" pitchFamily="18" charset="2"/>
              <a:ea typeface="Microsoft JhengHei UI" panose="020B0604030504040204" pitchFamily="34" charset="-120"/>
            </a:endParaRPr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 rtlCol="0"/>
          <a:lstStyle>
            <a:lvl1pPr algn="l"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EFC8BE5-E89B-4A09-A60E-DF5FF5E709B6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矩形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矩形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 anchor="ctr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48358E9-1E2D-4B3F-B961-C4C75741105B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sp>
        <p:nvSpPr>
          <p:cNvPr id="7" name="文字方塊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US" altLang="zh-TW" sz="1800" noProof="0" dirty="0">
                <a:solidFill>
                  <a:schemeClr val="accent6"/>
                </a:solidFill>
                <a:latin typeface="Wingdings 3" panose="05040102010807070707" pitchFamily="18" charset="2"/>
                <a:ea typeface="Microsoft JhengHei UI" panose="020B0604030504040204" pitchFamily="34" charset="-120"/>
              </a:rPr>
              <a:t>z</a:t>
            </a:r>
            <a:endParaRPr lang="zh-TW" altLang="en-US" sz="1000" noProof="0" dirty="0">
              <a:solidFill>
                <a:schemeClr val="accent6"/>
              </a:solidFill>
              <a:latin typeface="Wingdings 3" panose="05040102010807070707" pitchFamily="18" charset="2"/>
              <a:ea typeface="Microsoft JhengHei UI" panose="020B0604030504040204" pitchFamily="34" charset="-12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矩形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文字方塊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US" altLang="zh-TW" sz="1800" noProof="0" dirty="0">
                <a:solidFill>
                  <a:schemeClr val="accent6"/>
                </a:solidFill>
                <a:latin typeface="Wingdings 3" panose="05040102010807070707" pitchFamily="18" charset="2"/>
                <a:ea typeface="Microsoft JhengHei UI" panose="020B0604030504040204" pitchFamily="34" charset="-120"/>
              </a:rPr>
              <a:t>z</a:t>
            </a:r>
            <a:endParaRPr lang="zh-TW" altLang="en-US" sz="1000" noProof="0" dirty="0">
              <a:solidFill>
                <a:schemeClr val="accent6"/>
              </a:solidFill>
              <a:latin typeface="Wingdings 3" panose="05040102010807070707" pitchFamily="18" charset="2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rtlCol="0" anchor="t">
            <a:normAutofit/>
          </a:bodyPr>
          <a:lstStyle>
            <a:lvl1pPr algn="r">
              <a:defRPr sz="3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rtlCol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E2C648D-7D72-41E8-9695-A3E489B754A1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矩形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147FD2B4-491D-44F6-9E32-0B3D34A5C568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US" altLang="zh-TW" sz="1800" noProof="0" dirty="0">
                <a:solidFill>
                  <a:schemeClr val="accent6"/>
                </a:solidFill>
                <a:latin typeface="Wingdings 3" panose="05040102010807070707" pitchFamily="18" charset="2"/>
                <a:ea typeface="Microsoft JhengHei UI" panose="020B0604030504040204" pitchFamily="34" charset="-120"/>
              </a:rPr>
              <a:t>z</a:t>
            </a:r>
            <a:endParaRPr lang="zh-TW" altLang="en-US" sz="1000" noProof="0" dirty="0">
              <a:solidFill>
                <a:schemeClr val="accent6"/>
              </a:solidFill>
              <a:latin typeface="Wingdings 3" panose="05040102010807070707" pitchFamily="18" charset="2"/>
              <a:ea typeface="Microsoft JhengHei UI" panose="020B0604030504040204" pitchFamily="34" charset="-12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矩形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文字方塊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US" altLang="zh-TW" sz="1800" noProof="0" dirty="0">
                <a:solidFill>
                  <a:schemeClr val="accent6"/>
                </a:solidFill>
                <a:latin typeface="Wingdings 3" panose="05040102010807070707" pitchFamily="18" charset="2"/>
                <a:ea typeface="Microsoft JhengHei UI" panose="020B0604030504040204" pitchFamily="34" charset="-120"/>
              </a:rPr>
              <a:t>z</a:t>
            </a:r>
            <a:endParaRPr lang="zh-TW" altLang="en-US" sz="1000" noProof="0" dirty="0">
              <a:solidFill>
                <a:schemeClr val="accent6"/>
              </a:solidFill>
              <a:latin typeface="Wingdings 3" panose="05040102010807070707" pitchFamily="18" charset="2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rtlCol="0"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F09D1561-CD03-4223-A87B-5C2F8E80139E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矩形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1A22E7D-FF84-4B5C-B2A3-21B03C1CA941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sp>
        <p:nvSpPr>
          <p:cNvPr id="8" name="文字方塊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US" altLang="zh-TW" sz="1800" noProof="0" dirty="0">
                <a:solidFill>
                  <a:schemeClr val="accent6"/>
                </a:solidFill>
                <a:latin typeface="Wingdings 3" panose="05040102010807070707" pitchFamily="18" charset="2"/>
                <a:ea typeface="Microsoft JhengHei UI" panose="020B0604030504040204" pitchFamily="34" charset="-120"/>
              </a:rPr>
              <a:t>z</a:t>
            </a:r>
            <a:endParaRPr lang="zh-TW" altLang="en-US" sz="1000" noProof="0" dirty="0">
              <a:solidFill>
                <a:schemeClr val="accent6"/>
              </a:solidFill>
              <a:latin typeface="Wingdings 3" panose="05040102010807070707" pitchFamily="18" charset="2"/>
              <a:ea typeface="Microsoft JhengHei UI" panose="020B0604030504040204" pitchFamily="34" charset="-12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矩形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ACB4EB2-0515-4212-A788-7EC4ABFE958B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矩形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文字方塊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US" altLang="zh-TW" sz="1800" noProof="0" dirty="0">
                <a:solidFill>
                  <a:schemeClr val="accent6"/>
                </a:solidFill>
                <a:latin typeface="Wingdings 3" panose="05040102010807070707" pitchFamily="18" charset="2"/>
                <a:ea typeface="Microsoft JhengHei UI" panose="020B0604030504040204" pitchFamily="34" charset="-120"/>
              </a:rPr>
              <a:t>z</a:t>
            </a:r>
            <a:endParaRPr lang="zh-TW" altLang="en-US" sz="1000" noProof="0" dirty="0">
              <a:solidFill>
                <a:schemeClr val="accent6"/>
              </a:solidFill>
              <a:latin typeface="Wingdings 3" panose="05040102010807070707" pitchFamily="18" charset="2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rtlCol="0" anchor="b">
            <a:normAutofit/>
          </a:bodyPr>
          <a:lstStyle>
            <a:lvl1pPr algn="l">
              <a:defRPr sz="24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rtlCol="0" anchor="ctr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/>
              <a:t>按一下以編輯母片文字樣式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 rtlCol="0"/>
          <a:lstStyle>
            <a:lvl1pPr marL="0" indent="0" algn="l">
              <a:buNone/>
              <a:defRPr sz="16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36C3B7F9-F4CF-4509-9C4D-94908B92A6C1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矩形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圖片預留位置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 anchor="t">
            <a:normAutofit/>
          </a:bodyPr>
          <a:lstStyle>
            <a:lvl1pPr marL="0" indent="0" algn="ctr">
              <a:buNone/>
              <a:defRPr sz="2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noProof="0"/>
              <a:t>按一下圖示以新增圖片</a:t>
            </a:r>
            <a:endParaRPr lang="zh-TW" altLang="en-US" noProof="0" dirty="0"/>
          </a:p>
        </p:txBody>
      </p:sp>
      <p:sp>
        <p:nvSpPr>
          <p:cNvPr id="10" name="文字方塊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US" altLang="zh-TW" sz="1800" noProof="0" dirty="0">
                <a:solidFill>
                  <a:schemeClr val="accent6"/>
                </a:solidFill>
                <a:latin typeface="Wingdings 3" panose="05040102010807070707" pitchFamily="18" charset="2"/>
                <a:ea typeface="Microsoft JhengHei UI" panose="020B0604030504040204" pitchFamily="34" charset="-120"/>
              </a:rPr>
              <a:t>z</a:t>
            </a:r>
            <a:endParaRPr lang="zh-TW" altLang="en-US" sz="1000" noProof="0" dirty="0">
              <a:solidFill>
                <a:schemeClr val="accent6"/>
              </a:solidFill>
              <a:latin typeface="Wingdings 3" panose="05040102010807070707" pitchFamily="18" charset="2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rtlCol="0" anchor="b">
            <a:normAutofit/>
          </a:bodyPr>
          <a:lstStyle>
            <a:lvl1pPr algn="l">
              <a:defRPr sz="3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 rtlCol="0">
            <a:normAutofit/>
          </a:bodyPr>
          <a:lstStyle>
            <a:lvl1pPr marL="0" indent="0" algn="l">
              <a:buNone/>
              <a:defRPr sz="20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 noProof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368C5A01-6005-4C56-B55D-D212D31AB571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圖片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CC9BC1A-B21C-44EB-BAC3-1597085BBD3D}" type="datetime1">
              <a:rPr lang="zh-TW" altLang="en-US" noProof="0" smtClean="0"/>
              <a:t>2021/10/11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sp>
        <p:nvSpPr>
          <p:cNvPr id="57" name="矩形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矩形 45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48" name="圖片 47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50" name="手繪多邊形：圖案 49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2" name="圖片 5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54" name="矩形 5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手繪多邊形：圖案 5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橢圓​​ 5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5CC02037-3971-4AF0-9F87-81A2755684F4}"/>
              </a:ext>
            </a:extLst>
          </p:cNvPr>
          <p:cNvSpPr/>
          <p:nvPr/>
        </p:nvSpPr>
        <p:spPr>
          <a:xfrm>
            <a:off x="1180048" y="240752"/>
            <a:ext cx="3639845" cy="790112"/>
          </a:xfrm>
          <a:prstGeom prst="round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熱的傳播方式</a:t>
            </a: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F0913D9F-58E7-42A3-9B1B-483B5E9EEBCF}"/>
              </a:ext>
            </a:extLst>
          </p:cNvPr>
          <p:cNvSpPr/>
          <p:nvPr/>
        </p:nvSpPr>
        <p:spPr>
          <a:xfrm>
            <a:off x="1290670" y="1400779"/>
            <a:ext cx="1439031" cy="667184"/>
          </a:xfrm>
          <a:prstGeom prst="round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熱傳導</a:t>
            </a:r>
          </a:p>
        </p:txBody>
      </p:sp>
      <p:sp>
        <p:nvSpPr>
          <p:cNvPr id="10" name="箭號: 向右 9">
            <a:extLst>
              <a:ext uri="{FF2B5EF4-FFF2-40B4-BE49-F238E27FC236}">
                <a16:creationId xmlns:a16="http://schemas.microsoft.com/office/drawing/2014/main" id="{338369D1-C4D3-47F0-AA11-F7F44D4385EF}"/>
              </a:ext>
            </a:extLst>
          </p:cNvPr>
          <p:cNvSpPr/>
          <p:nvPr/>
        </p:nvSpPr>
        <p:spPr>
          <a:xfrm>
            <a:off x="2933887" y="1576625"/>
            <a:ext cx="559477" cy="295320"/>
          </a:xfrm>
          <a:prstGeom prst="rightArrow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2C00BDEC-37AA-4DEF-B499-8EF4EC554544}"/>
              </a:ext>
            </a:extLst>
          </p:cNvPr>
          <p:cNvSpPr/>
          <p:nvPr/>
        </p:nvSpPr>
        <p:spPr>
          <a:xfrm>
            <a:off x="3649433" y="1397700"/>
            <a:ext cx="1171853" cy="60368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固體</a:t>
            </a:r>
          </a:p>
        </p:txBody>
      </p:sp>
      <p:sp>
        <p:nvSpPr>
          <p:cNvPr id="12" name="箭號: 向右 11">
            <a:extLst>
              <a:ext uri="{FF2B5EF4-FFF2-40B4-BE49-F238E27FC236}">
                <a16:creationId xmlns:a16="http://schemas.microsoft.com/office/drawing/2014/main" id="{229762D8-41EB-4EBD-A095-1923FE2710C1}"/>
              </a:ext>
            </a:extLst>
          </p:cNvPr>
          <p:cNvSpPr/>
          <p:nvPr/>
        </p:nvSpPr>
        <p:spPr>
          <a:xfrm>
            <a:off x="4977355" y="1539421"/>
            <a:ext cx="665825" cy="295320"/>
          </a:xfrm>
          <a:prstGeom prst="rightArrow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221DACEB-E5C2-408E-B3A4-4D7FBCCC08EE}"/>
              </a:ext>
            </a:extLst>
          </p:cNvPr>
          <p:cNvSpPr/>
          <p:nvPr/>
        </p:nvSpPr>
        <p:spPr>
          <a:xfrm>
            <a:off x="5910897" y="1376463"/>
            <a:ext cx="3838289" cy="585748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高温往低温方向傳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99C2D1C0-7A47-4625-94D1-59C4E32670FE}"/>
              </a:ext>
            </a:extLst>
          </p:cNvPr>
          <p:cNvSpPr/>
          <p:nvPr/>
        </p:nvSpPr>
        <p:spPr>
          <a:xfrm>
            <a:off x="1359647" y="2954653"/>
            <a:ext cx="1439031" cy="667184"/>
          </a:xfrm>
          <a:prstGeom prst="round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熱對流</a:t>
            </a: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C62A5FE4-1541-4A15-8993-5EC8F9ABD5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99971" y="3156727"/>
            <a:ext cx="609653" cy="365792"/>
          </a:xfrm>
          <a:prstGeom prst="rect">
            <a:avLst/>
          </a:prstGeom>
        </p:spPr>
      </p:pic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48CC1541-B0F6-4B8A-9205-03AB999201A4}"/>
              </a:ext>
            </a:extLst>
          </p:cNvPr>
          <p:cNvSpPr/>
          <p:nvPr/>
        </p:nvSpPr>
        <p:spPr>
          <a:xfrm>
            <a:off x="3711163" y="2780083"/>
            <a:ext cx="1136045" cy="115409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液體</a:t>
            </a:r>
            <a:endParaRPr lang="en-US" altLang="zh-TW" sz="28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28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氣體</a:t>
            </a:r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90BD69AA-DDE8-4DD6-95DD-D4B57B78B8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3639" y="3149221"/>
            <a:ext cx="713294" cy="365792"/>
          </a:xfrm>
          <a:prstGeom prst="rect">
            <a:avLst/>
          </a:prstGeom>
        </p:spPr>
      </p:pic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B88205BD-E1B7-4D49-90B2-4A92512730A7}"/>
              </a:ext>
            </a:extLst>
          </p:cNvPr>
          <p:cNvSpPr/>
          <p:nvPr/>
        </p:nvSpPr>
        <p:spPr>
          <a:xfrm>
            <a:off x="7064741" y="3714258"/>
            <a:ext cx="713294" cy="667184"/>
          </a:xfrm>
          <a:prstGeom prst="round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熱</a:t>
            </a:r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AC7D4F7C-5A38-4966-B498-F9A19FD67AE6}"/>
              </a:ext>
            </a:extLst>
          </p:cNvPr>
          <p:cNvSpPr/>
          <p:nvPr/>
        </p:nvSpPr>
        <p:spPr>
          <a:xfrm>
            <a:off x="5982114" y="2761745"/>
            <a:ext cx="802068" cy="46976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水</a:t>
            </a:r>
          </a:p>
        </p:txBody>
      </p: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577AD0AC-9BFD-4E20-B39F-551D8E0CD6A2}"/>
              </a:ext>
            </a:extLst>
          </p:cNvPr>
          <p:cNvSpPr/>
          <p:nvPr/>
        </p:nvSpPr>
        <p:spPr>
          <a:xfrm>
            <a:off x="5973236" y="3386954"/>
            <a:ext cx="802069" cy="46976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空氣</a:t>
            </a:r>
          </a:p>
        </p:txBody>
      </p:sp>
      <p:sp>
        <p:nvSpPr>
          <p:cNvPr id="22" name="箭號: 向上 21">
            <a:extLst>
              <a:ext uri="{FF2B5EF4-FFF2-40B4-BE49-F238E27FC236}">
                <a16:creationId xmlns:a16="http://schemas.microsoft.com/office/drawing/2014/main" id="{C32AE079-0816-4A4C-A873-AB0905C8F609}"/>
              </a:ext>
            </a:extLst>
          </p:cNvPr>
          <p:cNvSpPr/>
          <p:nvPr/>
        </p:nvSpPr>
        <p:spPr>
          <a:xfrm>
            <a:off x="6961143" y="2437626"/>
            <a:ext cx="934124" cy="1167554"/>
          </a:xfrm>
          <a:prstGeom prst="upArrow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上升</a:t>
            </a:r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F71E8018-C3BD-4734-A80D-92A465B04E72}"/>
              </a:ext>
            </a:extLst>
          </p:cNvPr>
          <p:cNvSpPr/>
          <p:nvPr/>
        </p:nvSpPr>
        <p:spPr>
          <a:xfrm>
            <a:off x="8265111" y="2484025"/>
            <a:ext cx="799524" cy="60882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冷</a:t>
            </a:r>
          </a:p>
        </p:txBody>
      </p:sp>
      <p:sp>
        <p:nvSpPr>
          <p:cNvPr id="24" name="箭號: 向下 23">
            <a:extLst>
              <a:ext uri="{FF2B5EF4-FFF2-40B4-BE49-F238E27FC236}">
                <a16:creationId xmlns:a16="http://schemas.microsoft.com/office/drawing/2014/main" id="{30BD077F-0602-4BEF-9EFF-9BE559C49E70}"/>
              </a:ext>
            </a:extLst>
          </p:cNvPr>
          <p:cNvSpPr/>
          <p:nvPr/>
        </p:nvSpPr>
        <p:spPr>
          <a:xfrm>
            <a:off x="8279989" y="3231510"/>
            <a:ext cx="838901" cy="1119917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下降</a:t>
            </a:r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03E8293B-4B90-4C14-BC6D-8A4BC85ACD38}"/>
              </a:ext>
            </a:extLst>
          </p:cNvPr>
          <p:cNvSpPr/>
          <p:nvPr/>
        </p:nvSpPr>
        <p:spPr>
          <a:xfrm>
            <a:off x="1392762" y="4842119"/>
            <a:ext cx="1439031" cy="790112"/>
          </a:xfrm>
          <a:prstGeom prst="round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熱輻射</a:t>
            </a:r>
          </a:p>
        </p:txBody>
      </p:sp>
      <p:pic>
        <p:nvPicPr>
          <p:cNvPr id="26" name="圖片 25">
            <a:extLst>
              <a:ext uri="{FF2B5EF4-FFF2-40B4-BE49-F238E27FC236}">
                <a16:creationId xmlns:a16="http://schemas.microsoft.com/office/drawing/2014/main" id="{C3BEA0E7-7E0F-4B2F-91DB-3CCD94A76AE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83209" y="5054279"/>
            <a:ext cx="609653" cy="365792"/>
          </a:xfrm>
          <a:prstGeom prst="rect">
            <a:avLst/>
          </a:prstGeom>
        </p:spPr>
      </p:pic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33289324-331D-4A1F-BC69-6AF4BFD3A5A8}"/>
              </a:ext>
            </a:extLst>
          </p:cNvPr>
          <p:cNvSpPr/>
          <p:nvPr/>
        </p:nvSpPr>
        <p:spPr>
          <a:xfrm>
            <a:off x="3722040" y="4751952"/>
            <a:ext cx="3838289" cy="1545364"/>
          </a:xfrm>
          <a:prstGeom prst="round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不靠任何物質傳遞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就感覺到熱</a:t>
            </a:r>
          </a:p>
        </p:txBody>
      </p:sp>
      <p:sp>
        <p:nvSpPr>
          <p:cNvPr id="28" name="箭號: 弧形上彎 27">
            <a:extLst>
              <a:ext uri="{FF2B5EF4-FFF2-40B4-BE49-F238E27FC236}">
                <a16:creationId xmlns:a16="http://schemas.microsoft.com/office/drawing/2014/main" id="{4041E8EC-2C4F-42A5-9C77-4B68D4AD8895}"/>
              </a:ext>
            </a:extLst>
          </p:cNvPr>
          <p:cNvSpPr/>
          <p:nvPr/>
        </p:nvSpPr>
        <p:spPr>
          <a:xfrm>
            <a:off x="9532788" y="3538962"/>
            <a:ext cx="1728478" cy="752383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9" name="箭號: 弧形下彎 28">
            <a:extLst>
              <a:ext uri="{FF2B5EF4-FFF2-40B4-BE49-F238E27FC236}">
                <a16:creationId xmlns:a16="http://schemas.microsoft.com/office/drawing/2014/main" id="{F7362815-F61C-4A54-BCDF-07D68C6F21A9}"/>
              </a:ext>
            </a:extLst>
          </p:cNvPr>
          <p:cNvSpPr/>
          <p:nvPr/>
        </p:nvSpPr>
        <p:spPr>
          <a:xfrm rot="10455622" flipV="1">
            <a:off x="9429138" y="1914701"/>
            <a:ext cx="1726048" cy="757441"/>
          </a:xfrm>
          <a:prstGeom prst="curved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16500D44-05F9-49F8-B370-96FFDAEC83C2}"/>
              </a:ext>
            </a:extLst>
          </p:cNvPr>
          <p:cNvSpPr/>
          <p:nvPr/>
        </p:nvSpPr>
        <p:spPr>
          <a:xfrm>
            <a:off x="9979880" y="2354506"/>
            <a:ext cx="791708" cy="1552868"/>
          </a:xfrm>
          <a:prstGeom prst="roundRect">
            <a:avLst/>
          </a:prstGeom>
          <a:solidFill>
            <a:srgbClr val="002060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不斷循環</a:t>
            </a:r>
          </a:p>
        </p:txBody>
      </p:sp>
    </p:spTree>
    <p:extLst>
      <p:ext uri="{BB962C8B-B14F-4D97-AF65-F5344CB8AC3E}">
        <p14:creationId xmlns:p14="http://schemas.microsoft.com/office/powerpoint/2010/main" val="4125624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矩形 45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48" name="圖片 47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50" name="手繪多邊形：圖案 49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2" name="圖片 5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54" name="矩形 5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手繪多邊形：圖案 5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橢圓​​ 5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F0913D9F-58E7-42A3-9B1B-483B5E9EEBCF}"/>
              </a:ext>
            </a:extLst>
          </p:cNvPr>
          <p:cNvSpPr/>
          <p:nvPr/>
        </p:nvSpPr>
        <p:spPr>
          <a:xfrm>
            <a:off x="1732565" y="337473"/>
            <a:ext cx="3215702" cy="667184"/>
          </a:xfrm>
          <a:prstGeom prst="round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熱傳導的應用</a:t>
            </a:r>
          </a:p>
        </p:txBody>
      </p:sp>
      <p:sp>
        <p:nvSpPr>
          <p:cNvPr id="10" name="箭號: 向右 9">
            <a:extLst>
              <a:ext uri="{FF2B5EF4-FFF2-40B4-BE49-F238E27FC236}">
                <a16:creationId xmlns:a16="http://schemas.microsoft.com/office/drawing/2014/main" id="{338369D1-C4D3-47F0-AA11-F7F44D4385EF}"/>
              </a:ext>
            </a:extLst>
          </p:cNvPr>
          <p:cNvSpPr/>
          <p:nvPr/>
        </p:nvSpPr>
        <p:spPr>
          <a:xfrm>
            <a:off x="3459202" y="2094511"/>
            <a:ext cx="559477" cy="295320"/>
          </a:xfrm>
          <a:prstGeom prst="rightArrow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箭號: 向右 11">
            <a:extLst>
              <a:ext uri="{FF2B5EF4-FFF2-40B4-BE49-F238E27FC236}">
                <a16:creationId xmlns:a16="http://schemas.microsoft.com/office/drawing/2014/main" id="{229762D8-41EB-4EBD-A095-1923FE2710C1}"/>
              </a:ext>
            </a:extLst>
          </p:cNvPr>
          <p:cNvSpPr/>
          <p:nvPr/>
        </p:nvSpPr>
        <p:spPr>
          <a:xfrm>
            <a:off x="7179504" y="2094511"/>
            <a:ext cx="665825" cy="295320"/>
          </a:xfrm>
          <a:prstGeom prst="rightArrow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221DACEB-E5C2-408E-B3A4-4D7FBCCC08EE}"/>
              </a:ext>
            </a:extLst>
          </p:cNvPr>
          <p:cNvSpPr/>
          <p:nvPr/>
        </p:nvSpPr>
        <p:spPr>
          <a:xfrm>
            <a:off x="4386598" y="1634150"/>
            <a:ext cx="2519443" cy="900895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傳熱速度快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99C2D1C0-7A47-4625-94D1-59C4E32670FE}"/>
              </a:ext>
            </a:extLst>
          </p:cNvPr>
          <p:cNvSpPr/>
          <p:nvPr/>
        </p:nvSpPr>
        <p:spPr>
          <a:xfrm>
            <a:off x="1892506" y="3608153"/>
            <a:ext cx="1173699" cy="1154097"/>
          </a:xfrm>
          <a:prstGeom prst="round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不良導體</a:t>
            </a: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C62A5FE4-1541-4A15-8993-5EC8F9ABD5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1575" y="4112422"/>
            <a:ext cx="609653" cy="365792"/>
          </a:xfrm>
          <a:prstGeom prst="rect">
            <a:avLst/>
          </a:prstGeom>
        </p:spPr>
      </p:pic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48CC1541-B0F6-4B8A-9205-03AB999201A4}"/>
              </a:ext>
            </a:extLst>
          </p:cNvPr>
          <p:cNvSpPr/>
          <p:nvPr/>
        </p:nvSpPr>
        <p:spPr>
          <a:xfrm>
            <a:off x="1946693" y="1553891"/>
            <a:ext cx="1136045" cy="115409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優良導體</a:t>
            </a:r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AC7D4F7C-5A38-4966-B498-F9A19FD67AE6}"/>
              </a:ext>
            </a:extLst>
          </p:cNvPr>
          <p:cNvSpPr/>
          <p:nvPr/>
        </p:nvSpPr>
        <p:spPr>
          <a:xfrm>
            <a:off x="4386598" y="3764132"/>
            <a:ext cx="2574543" cy="80786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傳熱速度慢</a:t>
            </a:r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F71E8018-C3BD-4734-A80D-92A465B04E72}"/>
              </a:ext>
            </a:extLst>
          </p:cNvPr>
          <p:cNvSpPr/>
          <p:nvPr/>
        </p:nvSpPr>
        <p:spPr>
          <a:xfrm>
            <a:off x="8297409" y="3835153"/>
            <a:ext cx="2402089" cy="73684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可用於隔熱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63805A32-202C-4297-8F56-6E3E1DB7A28F}"/>
              </a:ext>
            </a:extLst>
          </p:cNvPr>
          <p:cNvSpPr/>
          <p:nvPr/>
        </p:nvSpPr>
        <p:spPr>
          <a:xfrm>
            <a:off x="8263271" y="1622131"/>
            <a:ext cx="2436227" cy="90089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可用於加熱食物</a:t>
            </a: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EEC215A7-CC2E-4C74-8C37-725FD4DF3B4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04724" y="4118519"/>
            <a:ext cx="713294" cy="35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712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矩形 45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48" name="圖片 47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50" name="手繪多邊形：圖案 49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2" name="圖片 5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54" name="矩形 5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手繪多邊形：圖案 5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橢圓​​ 5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F0913D9F-58E7-42A3-9B1B-483B5E9EEBCF}"/>
              </a:ext>
            </a:extLst>
          </p:cNvPr>
          <p:cNvSpPr/>
          <p:nvPr/>
        </p:nvSpPr>
        <p:spPr>
          <a:xfrm>
            <a:off x="1732565" y="337473"/>
            <a:ext cx="3215702" cy="667184"/>
          </a:xfrm>
          <a:prstGeom prst="round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熱對流的應用</a:t>
            </a:r>
          </a:p>
        </p:txBody>
      </p:sp>
      <p:sp>
        <p:nvSpPr>
          <p:cNvPr id="10" name="箭號: 向右 9">
            <a:extLst>
              <a:ext uri="{FF2B5EF4-FFF2-40B4-BE49-F238E27FC236}">
                <a16:creationId xmlns:a16="http://schemas.microsoft.com/office/drawing/2014/main" id="{338369D1-C4D3-47F0-AA11-F7F44D4385EF}"/>
              </a:ext>
            </a:extLst>
          </p:cNvPr>
          <p:cNvSpPr/>
          <p:nvPr/>
        </p:nvSpPr>
        <p:spPr>
          <a:xfrm>
            <a:off x="3790521" y="1652024"/>
            <a:ext cx="559477" cy="295320"/>
          </a:xfrm>
          <a:prstGeom prst="rightArrow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99C2D1C0-7A47-4625-94D1-59C4E32670FE}"/>
              </a:ext>
            </a:extLst>
          </p:cNvPr>
          <p:cNvSpPr/>
          <p:nvPr/>
        </p:nvSpPr>
        <p:spPr>
          <a:xfrm>
            <a:off x="1906882" y="3543698"/>
            <a:ext cx="1579324" cy="115409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冷空氣下降</a:t>
            </a: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C62A5FE4-1541-4A15-8993-5EC8F9ABD5A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2129" y="3893459"/>
            <a:ext cx="609653" cy="365792"/>
          </a:xfrm>
          <a:prstGeom prst="rect">
            <a:avLst/>
          </a:prstGeom>
        </p:spPr>
      </p:pic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48CC1541-B0F6-4B8A-9205-03AB999201A4}"/>
              </a:ext>
            </a:extLst>
          </p:cNvPr>
          <p:cNvSpPr/>
          <p:nvPr/>
        </p:nvSpPr>
        <p:spPr>
          <a:xfrm>
            <a:off x="1973369" y="1222636"/>
            <a:ext cx="1566759" cy="1154097"/>
          </a:xfrm>
          <a:prstGeom prst="roundRect">
            <a:avLst/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熱空氣</a:t>
            </a:r>
            <a:endParaRPr lang="en-US" altLang="zh-TW" sz="28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28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上升</a:t>
            </a:r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AC7D4F7C-5A38-4966-B498-F9A19FD67AE6}"/>
              </a:ext>
            </a:extLst>
          </p:cNvPr>
          <p:cNvSpPr/>
          <p:nvPr/>
        </p:nvSpPr>
        <p:spPr>
          <a:xfrm>
            <a:off x="4659353" y="3759259"/>
            <a:ext cx="3106686" cy="72297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冷氣機置放高處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63805A32-202C-4297-8F56-6E3E1DB7A28F}"/>
              </a:ext>
            </a:extLst>
          </p:cNvPr>
          <p:cNvSpPr/>
          <p:nvPr/>
        </p:nvSpPr>
        <p:spPr>
          <a:xfrm>
            <a:off x="4545865" y="1342131"/>
            <a:ext cx="3106686" cy="83811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電暖器置放低處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B313F6CE-4988-4126-ADAA-363351722C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09516" y="504504"/>
            <a:ext cx="2143125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3E5ED723-4B1D-495F-B78F-00CEFB2C9FE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93610" y="3259021"/>
            <a:ext cx="3394095" cy="1800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7534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矩形 45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48" name="圖片 47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50" name="手繪多邊形：圖案 49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2" name="圖片 5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54" name="矩形 5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手繪多邊形：圖案 5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橢圓​​ 5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F0913D9F-58E7-42A3-9B1B-483B5E9EEBCF}"/>
              </a:ext>
            </a:extLst>
          </p:cNvPr>
          <p:cNvSpPr/>
          <p:nvPr/>
        </p:nvSpPr>
        <p:spPr>
          <a:xfrm>
            <a:off x="1732565" y="337473"/>
            <a:ext cx="1818503" cy="667184"/>
          </a:xfrm>
          <a:prstGeom prst="roundRect">
            <a:avLst/>
          </a:prstGeom>
          <a:solidFill>
            <a:schemeClr val="bg2">
              <a:lumMod val="75000"/>
              <a:lumOff val="2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熱輻射</a:t>
            </a:r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48CC1541-B0F6-4B8A-9205-03AB999201A4}"/>
              </a:ext>
            </a:extLst>
          </p:cNvPr>
          <p:cNvSpPr/>
          <p:nvPr/>
        </p:nvSpPr>
        <p:spPr>
          <a:xfrm>
            <a:off x="1699913" y="5197531"/>
            <a:ext cx="9610237" cy="1200877"/>
          </a:xfrm>
          <a:prstGeom prst="round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TW" sz="32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Wingdings" panose="05000000000000000000" pitchFamily="2" charset="2"/>
              <a:buChar char="l"/>
            </a:pPr>
            <a:r>
              <a:rPr lang="zh-TW" altLang="en-US" sz="32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表面</a:t>
            </a:r>
            <a:r>
              <a:rPr lang="zh-TW" alt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光滑</a:t>
            </a:r>
            <a:r>
              <a:rPr lang="zh-TW" altLang="en-US" sz="32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或</a:t>
            </a:r>
            <a:r>
              <a:rPr lang="zh-TW" alt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白色</a:t>
            </a:r>
            <a:r>
              <a:rPr lang="zh-TW" altLang="en-US" sz="32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的物體不易吸收輻射熱，也不易放出輻射熱</a:t>
            </a:r>
            <a:endParaRPr lang="en-US" altLang="zh-TW" sz="32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zh-TW" altLang="en-US" sz="280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4BDC0756-5E17-4F89-B865-FF0D2F96DABC}"/>
              </a:ext>
            </a:extLst>
          </p:cNvPr>
          <p:cNvSpPr/>
          <p:nvPr/>
        </p:nvSpPr>
        <p:spPr>
          <a:xfrm>
            <a:off x="1667263" y="1280082"/>
            <a:ext cx="9642887" cy="967148"/>
          </a:xfrm>
          <a:prstGeom prst="roundRect">
            <a:avLst/>
          </a:prstGeom>
          <a:solidFill>
            <a:schemeClr val="accent4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lvl="0" indent="-457200">
              <a:buFont typeface="Wingdings" panose="05000000000000000000" pitchFamily="2" charset="2"/>
              <a:buChar char="l"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熱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不經由介質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，直接向四面八方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傳送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的方式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4142B51B-DDBF-41EA-B90D-C26A30D56AE2}"/>
              </a:ext>
            </a:extLst>
          </p:cNvPr>
          <p:cNvSpPr/>
          <p:nvPr/>
        </p:nvSpPr>
        <p:spPr>
          <a:xfrm>
            <a:off x="1667264" y="2432481"/>
            <a:ext cx="9642887" cy="108307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任何溫度的物體均能隨時發出輻射熱，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溫度愈高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者，放出的輻射熱愈多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B7BF8B0E-959B-49A4-BC4C-574D3E16D3DE}"/>
              </a:ext>
            </a:extLst>
          </p:cNvPr>
          <p:cNvSpPr/>
          <p:nvPr/>
        </p:nvSpPr>
        <p:spPr>
          <a:xfrm>
            <a:off x="1732565" y="3842835"/>
            <a:ext cx="9577585" cy="108307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輻射熱是以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光速來傳遞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。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粗糙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或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黑色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的物體易吸收輻射熱，也易放出輻射熱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4511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矩形 45">
            <a:extLst>
              <a:ext uri="{FF2B5EF4-FFF2-40B4-BE49-F238E27FC236}">
                <a16:creationId xmlns:a16="http://schemas.microsoft.com/office/drawing/2014/main" id="{8F3CF990-ACB8-443A-BB74-D36EC8A00B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48" name="圖片 47">
            <a:extLst>
              <a:ext uri="{FF2B5EF4-FFF2-40B4-BE49-F238E27FC236}">
                <a16:creationId xmlns:a16="http://schemas.microsoft.com/office/drawing/2014/main" id="{00B98862-BEE1-44FB-A335-A1B9106B4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</p:spPr>
      </p:pic>
      <p:sp>
        <p:nvSpPr>
          <p:cNvPr id="50" name="手繪多邊形：圖案 49">
            <a:extLst>
              <a:ext uri="{FF2B5EF4-FFF2-40B4-BE49-F238E27FC236}">
                <a16:creationId xmlns:a16="http://schemas.microsoft.com/office/drawing/2014/main" id="{65F94F98-3A57-49AA-838E-91AAF600B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678519" y="-1660968"/>
            <a:ext cx="5838229" cy="11188733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000">
                <a:schemeClr val="accent1">
                  <a:alpha val="0"/>
                </a:schemeClr>
              </a:gs>
              <a:gs pos="100000">
                <a:schemeClr val="accent1">
                  <a:alpha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52" name="圖片 51">
            <a:extLst>
              <a:ext uri="{FF2B5EF4-FFF2-40B4-BE49-F238E27FC236}">
                <a16:creationId xmlns:a16="http://schemas.microsoft.com/office/drawing/2014/main" id="{7185CF21-0594-48C0-9F3E-254D6BCE9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89" y="-5487"/>
            <a:ext cx="12189867" cy="6858000"/>
          </a:xfrm>
          <a:prstGeom prst="rect">
            <a:avLst/>
          </a:prstGeom>
        </p:spPr>
      </p:pic>
      <p:sp>
        <p:nvSpPr>
          <p:cNvPr id="54" name="矩形 53">
            <a:extLst>
              <a:ext uri="{FF2B5EF4-FFF2-40B4-BE49-F238E27FC236}">
                <a16:creationId xmlns:a16="http://schemas.microsoft.com/office/drawing/2014/main" id="{A0B5529D-5CAA-4BF2-B5C9-34705E766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59909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手繪多邊形：圖案 55">
            <a:extLst>
              <a:ext uri="{FF2B5EF4-FFF2-40B4-BE49-F238E27FC236}">
                <a16:creationId xmlns:a16="http://schemas.microsoft.com/office/drawing/2014/main" id="{FBD68200-BC03-4015-860B-CD5C30CD7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9910" y="0"/>
            <a:ext cx="7869544" cy="6858000"/>
          </a:xfrm>
          <a:custGeom>
            <a:avLst/>
            <a:gdLst>
              <a:gd name="connsiteX0" fmla="*/ 0 w 7821919"/>
              <a:gd name="connsiteY0" fmla="*/ 0 h 6858000"/>
              <a:gd name="connsiteX1" fmla="*/ 6983367 w 7821919"/>
              <a:gd name="connsiteY1" fmla="*/ 0 h 6858000"/>
              <a:gd name="connsiteX2" fmla="*/ 6982269 w 7821919"/>
              <a:gd name="connsiteY2" fmla="*/ 1331 h 6858000"/>
              <a:gd name="connsiteX3" fmla="*/ 6833782 w 7821919"/>
              <a:gd name="connsiteY3" fmla="*/ 487443 h 6858000"/>
              <a:gd name="connsiteX4" fmla="*/ 6851446 w 7821919"/>
              <a:gd name="connsiteY4" fmla="*/ 662666 h 6858000"/>
              <a:gd name="connsiteX5" fmla="*/ 6857532 w 7821919"/>
              <a:gd name="connsiteY5" fmla="*/ 686333 h 6858000"/>
              <a:gd name="connsiteX6" fmla="*/ 6806927 w 7821919"/>
              <a:gd name="connsiteY6" fmla="*/ 699345 h 6858000"/>
              <a:gd name="connsiteX7" fmla="*/ 5555365 w 7821919"/>
              <a:gd name="connsiteY7" fmla="*/ 2400515 h 6858000"/>
              <a:gd name="connsiteX8" fmla="*/ 7336617 w 7821919"/>
              <a:gd name="connsiteY8" fmla="*/ 4181767 h 6858000"/>
              <a:gd name="connsiteX9" fmla="*/ 7452815 w 7821919"/>
              <a:gd name="connsiteY9" fmla="*/ 4175900 h 6858000"/>
              <a:gd name="connsiteX10" fmla="*/ 7437456 w 7821919"/>
              <a:gd name="connsiteY10" fmla="*/ 4225378 h 6858000"/>
              <a:gd name="connsiteX11" fmla="*/ 7428275 w 7821919"/>
              <a:gd name="connsiteY11" fmla="*/ 4316448 h 6858000"/>
              <a:gd name="connsiteX12" fmla="*/ 7789089 w 7821919"/>
              <a:gd name="connsiteY12" fmla="*/ 4759152 h 6858000"/>
              <a:gd name="connsiteX13" fmla="*/ 7821919 w 7821919"/>
              <a:gd name="connsiteY13" fmla="*/ 4762461 h 6858000"/>
              <a:gd name="connsiteX14" fmla="*/ 7809638 w 7821919"/>
              <a:gd name="connsiteY14" fmla="*/ 4785088 h 6858000"/>
              <a:gd name="connsiteX15" fmla="*/ 7794661 w 7821919"/>
              <a:gd name="connsiteY15" fmla="*/ 4833335 h 6858000"/>
              <a:gd name="connsiteX16" fmla="*/ 7524776 w 7821919"/>
              <a:gd name="connsiteY16" fmla="*/ 4917113 h 6858000"/>
              <a:gd name="connsiteX17" fmla="*/ 6642110 w 7821919"/>
              <a:gd name="connsiteY17" fmla="*/ 6248746 h 6858000"/>
              <a:gd name="connsiteX18" fmla="*/ 6755682 w 7821919"/>
              <a:gd name="connsiteY18" fmla="*/ 6811285 h 6858000"/>
              <a:gd name="connsiteX19" fmla="*/ 6778185 w 7821919"/>
              <a:gd name="connsiteY19" fmla="*/ 6858000 h 6858000"/>
              <a:gd name="connsiteX20" fmla="*/ 0 w 7821919"/>
              <a:gd name="connsiteY2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7821919" h="6858000">
                <a:moveTo>
                  <a:pt x="0" y="0"/>
                </a:moveTo>
                <a:lnTo>
                  <a:pt x="6983367" y="0"/>
                </a:lnTo>
                <a:lnTo>
                  <a:pt x="6982269" y="1331"/>
                </a:lnTo>
                <a:cubicBezTo>
                  <a:pt x="6888522" y="140095"/>
                  <a:pt x="6833782" y="307376"/>
                  <a:pt x="6833782" y="487443"/>
                </a:cubicBezTo>
                <a:cubicBezTo>
                  <a:pt x="6833782" y="547466"/>
                  <a:pt x="6839864" y="606067"/>
                  <a:pt x="6851446" y="662666"/>
                </a:cubicBezTo>
                <a:lnTo>
                  <a:pt x="6857532" y="686333"/>
                </a:lnTo>
                <a:lnTo>
                  <a:pt x="6806927" y="699345"/>
                </a:lnTo>
                <a:cubicBezTo>
                  <a:pt x="6081835" y="924872"/>
                  <a:pt x="5555365" y="1601212"/>
                  <a:pt x="5555365" y="2400515"/>
                </a:cubicBezTo>
                <a:cubicBezTo>
                  <a:pt x="5555365" y="3384273"/>
                  <a:pt x="6352859" y="4181767"/>
                  <a:pt x="7336617" y="4181767"/>
                </a:cubicBezTo>
                <a:lnTo>
                  <a:pt x="7452815" y="4175900"/>
                </a:lnTo>
                <a:lnTo>
                  <a:pt x="7437456" y="4225378"/>
                </a:lnTo>
                <a:cubicBezTo>
                  <a:pt x="7431436" y="4254794"/>
                  <a:pt x="7428275" y="4285252"/>
                  <a:pt x="7428275" y="4316448"/>
                </a:cubicBezTo>
                <a:cubicBezTo>
                  <a:pt x="7428275" y="4534821"/>
                  <a:pt x="7583172" y="4717015"/>
                  <a:pt x="7789089" y="4759152"/>
                </a:cubicBezTo>
                <a:lnTo>
                  <a:pt x="7821919" y="4762461"/>
                </a:lnTo>
                <a:lnTo>
                  <a:pt x="7809638" y="4785088"/>
                </a:lnTo>
                <a:lnTo>
                  <a:pt x="7794661" y="4833335"/>
                </a:lnTo>
                <a:lnTo>
                  <a:pt x="7524776" y="4917113"/>
                </a:lnTo>
                <a:cubicBezTo>
                  <a:pt x="7006070" y="5136507"/>
                  <a:pt x="6642110" y="5650122"/>
                  <a:pt x="6642110" y="6248746"/>
                </a:cubicBezTo>
                <a:cubicBezTo>
                  <a:pt x="6642110" y="6448287"/>
                  <a:pt x="6682550" y="6638383"/>
                  <a:pt x="6755682" y="6811285"/>
                </a:cubicBezTo>
                <a:lnTo>
                  <a:pt x="6778185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25996">
                <a:srgbClr val="1F2D29">
                  <a:alpha val="4000"/>
                </a:srgbClr>
              </a:gs>
              <a:gs pos="20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橢圓​​ 57">
            <a:extLst>
              <a:ext uri="{FF2B5EF4-FFF2-40B4-BE49-F238E27FC236}">
                <a16:creationId xmlns:a16="http://schemas.microsoft.com/office/drawing/2014/main" id="{332A6F87-AC28-4AA8-B8A6-AEBC67BD0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7567" y="2282700"/>
            <a:ext cx="967148" cy="967148"/>
          </a:xfrm>
          <a:prstGeom prst="ellipse">
            <a:avLst/>
          </a:prstGeom>
          <a:gradFill>
            <a:gsLst>
              <a:gs pos="0">
                <a:schemeClr val="bg2">
                  <a:alpha val="0"/>
                </a:schemeClr>
              </a:gs>
              <a:gs pos="100000">
                <a:schemeClr val="accent1">
                  <a:alpha val="21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F0913D9F-58E7-42A3-9B1B-483B5E9EEBCF}"/>
              </a:ext>
            </a:extLst>
          </p:cNvPr>
          <p:cNvSpPr/>
          <p:nvPr/>
        </p:nvSpPr>
        <p:spPr>
          <a:xfrm>
            <a:off x="1732565" y="337473"/>
            <a:ext cx="1818503" cy="667184"/>
          </a:xfrm>
          <a:prstGeom prst="round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熱輻射</a:t>
            </a:r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48CC1541-B0F6-4B8A-9205-03AB999201A4}"/>
              </a:ext>
            </a:extLst>
          </p:cNvPr>
          <p:cNvSpPr/>
          <p:nvPr/>
        </p:nvSpPr>
        <p:spPr>
          <a:xfrm>
            <a:off x="1693430" y="4985635"/>
            <a:ext cx="9919222" cy="1195249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l"/>
            </a:pPr>
            <a:r>
              <a:rPr lang="zh-TW" altLang="en-US" sz="32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儲油槽、輸油管的表面，通常都漆成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銀白色</a:t>
            </a:r>
            <a:r>
              <a:rPr lang="zh-TW" altLang="en-US" sz="32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，以減少熱輻射的吸收，可避免油槽溫度過高而發生危險。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3FDBCFC4-DF25-4948-94FF-C5621EB0AAAB}"/>
              </a:ext>
            </a:extLst>
          </p:cNvPr>
          <p:cNvSpPr/>
          <p:nvPr/>
        </p:nvSpPr>
        <p:spPr>
          <a:xfrm>
            <a:off x="1732565" y="1191781"/>
            <a:ext cx="9808406" cy="1037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冰箱後面的散熱器，都是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黑色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的，因為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深色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的熱輻射效果較好。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C66C093A-3109-42A3-B999-2CE3FB0330DC}"/>
              </a:ext>
            </a:extLst>
          </p:cNvPr>
          <p:cNvSpPr/>
          <p:nvPr/>
        </p:nvSpPr>
        <p:spPr>
          <a:xfrm>
            <a:off x="1732565" y="2456675"/>
            <a:ext cx="9808406" cy="103708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太空人的太空衣和救生員用的隔熱衣，表面都很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光亮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，以減少熱的吸收和輻射。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261D78BA-0398-44B5-9644-AA8726C62D97}"/>
              </a:ext>
            </a:extLst>
          </p:cNvPr>
          <p:cNvSpPr/>
          <p:nvPr/>
        </p:nvSpPr>
        <p:spPr>
          <a:xfrm>
            <a:off x="1693430" y="3721155"/>
            <a:ext cx="9808406" cy="1037086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不鏽鋼熱水壺，表面都磨得十分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光亮</a:t>
            </a:r>
            <a:r>
              <a:rPr kumimoji="0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，也是為了減少輻射，而可以保溫。</a:t>
            </a:r>
            <a:endParaRPr kumimoji="0" lang="en-US" altLang="zh-TW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1832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麥迪遜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4229_TF45439525.potx" id="{332AD501-690C-4453-A19C-795426C4FA1A}" vid="{39F23B80-B1A5-400F-AFBA-AD6D1F8832B9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15A3BA9-6D02-4532-AB7C-88A97C6EE2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9D4EA3-187B-4130-8E4D-A4F81F9678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38766F-4A4C-4A97-A586-D473DB73896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麥迪遜設計</Template>
  <TotalTime>91</TotalTime>
  <Words>235</Words>
  <Application>Microsoft Office PowerPoint</Application>
  <PresentationFormat>寬螢幕</PresentationFormat>
  <Paragraphs>46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Microsoft JhengHei UI</vt:lpstr>
      <vt:lpstr>標楷體</vt:lpstr>
      <vt:lpstr>Arial</vt:lpstr>
      <vt:lpstr>Wingdings</vt:lpstr>
      <vt:lpstr>Wingdings 3</vt:lpstr>
      <vt:lpstr>麥迪遜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ALAN HO</dc:creator>
  <cp:lastModifiedBy>ALAN HO</cp:lastModifiedBy>
  <cp:revision>4</cp:revision>
  <dcterms:created xsi:type="dcterms:W3CDTF">2021-10-11T12:11:01Z</dcterms:created>
  <dcterms:modified xsi:type="dcterms:W3CDTF">2021-10-11T13:47:27Z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